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95" r:id="rId1"/>
    <p:sldMasterId id="2147483796" r:id="rId2"/>
    <p:sldMasterId id="2147483797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Overpass" charset="0"/>
      <p:regular r:id="rId34"/>
      <p:bold r:id="rId35"/>
      <p:italic r:id="rId36"/>
      <p:boldItalic r:id="rId37"/>
    </p:embeddedFont>
    <p:embeddedFont>
      <p:font typeface="Proxima Nova" charset="0"/>
      <p:regular r:id="rId38"/>
      <p:bold r:id="rId39"/>
      <p:italic r:id="rId40"/>
      <p:boldItalic r:id="rId41"/>
    </p:embeddedFont>
    <p:embeddedFont>
      <p:font typeface="Open Sans" charset="0"/>
      <p:regular r:id="rId42"/>
      <p:bold r:id="rId43"/>
      <p:italic r:id="rId44"/>
      <p:boldItalic r:id="rId45"/>
    </p:embeddedFon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Helvetica Neue Light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44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508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APBs can be done in one of two ways: Creating the APB container image manually using standardized container creation tooling, or with APB tooling that RH will deliver that provides a guided approach to creation.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APB examples are provided to demonstrate both service provisioning as well as binding to an existing service using an APB.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call out apb.yml similar to RPM spec file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for Dockerfile, could mention how the apb.yml gets encoded as a label on the image to help the broker with learning about APBs published to a registry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call out apb.yml similar to RPM spec file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for Dockerfile, could mention how the apb.yml gets encoded as a label on the image to help the broker with learning about APBs published to a registry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Com.redhat.apb.spec allows an efficiency in querying metadata from a remote registry without needing to download the entire image.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label contains the contents of apb.yml which has the metadata the Broker requires to satisfy Service Catalog information.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this helps the Broker to avoid needing to download each APB just to inform Service Catalog of available offerings.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4" name="Google Shape;10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Brokers inform Service Catalog of the Service Classes it can provision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User only interacts with Service Catalog, the details of the Brokers are hidden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Brokers are not necessarily restricted to provisioning/handling services that live inside OpenShift.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Catalog supports and can connect to multiple brokers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Template and Ansible brokers will be included with OpenShift by default.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Open Service Broker API compatible broker would be able to expose services into the catalog.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Brokers are not necessarily restricted to provisioning services that live inside OpenShift nor do they need to run inside the cluster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Service Broker available from Amazon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More information about the OpenShift Template Broker is available later in the presentation.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Defines a standard api for advertising services to a service catalog, and creation and connection to those services.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API working group formed in September 2016, officially announced December; successor to CF Service Broker API</a:t>
            </a:r>
            <a:endParaRPr sz="1200" b="1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API </a:t>
            </a: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defines an HTTP interface between the services marketplace of a platform and service brokers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Broker</a:t>
            </a: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component of the service that implements the Service Broker API, for which a platform's marketplace is a client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brokers are responsible for advertising a catalog of service offerings and service plans to the marketplace, and acting on requests from the marketplace for: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 sz="1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Provisioning, binding, unbinding,</a:t>
            </a: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1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deprovisioning</a:t>
            </a:r>
            <a:endParaRPr sz="11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verpass"/>
              <a:buChar char="○"/>
            </a:pPr>
            <a:r>
              <a:rPr lang="en" sz="11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Provisioning</a:t>
            </a: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reserves a resource (service instance)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verpass"/>
              <a:buChar char="○"/>
            </a:pPr>
            <a:r>
              <a:rPr lang="en" sz="11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Binding </a:t>
            </a: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typically generates credentials necessary for accessing the resource or provides the service instance with information for a configuration change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marketplace may expose services from one or many service brokers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service broker may support one or many platform marketplaces using different URL prefixes and credentials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Backed by numerous industry leaders including </a:t>
            </a: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Fujitsu, Google, IBM, Pivotal, Red Hat, </a:t>
            </a: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SAP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APBs can be used to deliver/orchestrate on-platform services, but could also be used to provision and orchestrate off-platform services (eg: from cloud providers, IaaS, etc)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486300"/>
          </a:xfrm>
          <a:prstGeom prst="rect">
            <a:avLst/>
          </a:prstGeom>
          <a:solidFill>
            <a:srgbClr val="009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025"/>
          <a:stretch/>
        </p:blipFill>
        <p:spPr>
          <a:xfrm>
            <a:off x="0" y="265200"/>
            <a:ext cx="9143999" cy="33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3224050"/>
            <a:ext cx="9144000" cy="1919400"/>
          </a:xfrm>
          <a:prstGeom prst="rect">
            <a:avLst/>
          </a:prstGeom>
          <a:solidFill>
            <a:srgbClr val="007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038" y="2971800"/>
            <a:ext cx="183832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977700" y="2065925"/>
            <a:ext cx="54159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B-2016-Template">
  <p:cSld name="CUSTOM_4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02" descr="logo_tit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2076300"/>
            <a:ext cx="3087851" cy="9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94" name="Google Shape;494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98" name="Google Shape;498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2" name="Google Shape;50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6" name="Google Shape;506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3">
  <p:cSld name="TITLE_13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0" name="Google Shape;510;p10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4">
  <p:cSld name="TITLE_14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4" name="Google Shape;514;p1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0">
  <p:cSld name="TITLE_AND_BODY_10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8" name="Google Shape;518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4">
  <p:cSld name="CUSTOM_1_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10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110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3" name="Google Shape;523;p11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4" name="Google Shape;524;p110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1">
  <p:cSld name="TITLE_AND_BODY_1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7" name="Google Shape;527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5">
  <p:cSld name="TITLE_15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1" name="Google Shape;531;p1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6">
  <p:cSld name="TITLE_16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5" name="Google Shape;535;p1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9" name="Google Shape;539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7">
  <p:cSld name="TITLE_17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3" name="Google Shape;543;p1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47" name="Google Shape;547;p1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nature">
  <p:cSld name="CUSTOM_1_1_1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graphic right 1 1">
  <p:cSld name="text left, graphic right_1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8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3" name="Google Shape;553;p118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18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118"/>
          <p:cNvSpPr txBox="1">
            <a:spLocks noGrp="1"/>
          </p:cNvSpPr>
          <p:nvPr>
            <p:ph type="sldNum" idx="12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, text 1">
  <p:cSld name="CUSTOM_2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9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119"/>
          <p:cNvSpPr txBox="1">
            <a:spLocks noGrp="1"/>
          </p:cNvSpPr>
          <p:nvPr>
            <p:ph type="subTitle" idx="1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119"/>
          <p:cNvSpPr txBox="1">
            <a:spLocks noGrp="1"/>
          </p:cNvSpPr>
          <p:nvPr>
            <p:ph type="body" idx="2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119"/>
          <p:cNvSpPr txBox="1">
            <a:spLocks noGrp="1"/>
          </p:cNvSpPr>
          <p:nvPr>
            <p:ph type="subTitle" idx="3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119"/>
          <p:cNvSpPr txBox="1">
            <a:spLocks noGrp="1"/>
          </p:cNvSpPr>
          <p:nvPr>
            <p:ph type="body" idx="4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11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3" name="Google Shape;563;p119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8">
  <p:cSld name="TITLE_18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6" name="Google Shape;566;p1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3">
  <p:cSld name="TITLE_AND_BODY_13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eft, text right 1">
  <p:cSld name="CUSTOM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9">
  <p:cSld name="TITLE_19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2" name="Google Shape;572;p1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4">
  <p:cSld name="TITLE_AND_BODY_1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6" name="Google Shape;576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2">
  <p:cSld name="TITLE_AND_TWO_COLUMNS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0" name="Google Shape;580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1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>
  <p:cSld name="blue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25"/>
          <p:cNvSpPr txBox="1">
            <a:spLocks noGrp="1"/>
          </p:cNvSpPr>
          <p:nvPr>
            <p:ph type="title"/>
          </p:nvPr>
        </p:nvSpPr>
        <p:spPr>
          <a:xfrm>
            <a:off x="685800" y="20002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7" name="Google Shape;587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5">
  <p:cSld name="TITLE_AND_BODY_15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27"/>
          <p:cNvSpPr txBox="1">
            <a:spLocks noGrp="1"/>
          </p:cNvSpPr>
          <p:nvPr>
            <p:ph type="title"/>
          </p:nvPr>
        </p:nvSpPr>
        <p:spPr>
          <a:xfrm>
            <a:off x="778225" y="445025"/>
            <a:ext cx="75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90" name="Google Shape;590;p127"/>
          <p:cNvSpPr txBox="1">
            <a:spLocks noGrp="1"/>
          </p:cNvSpPr>
          <p:nvPr>
            <p:ph type="body" idx="1"/>
          </p:nvPr>
        </p:nvSpPr>
        <p:spPr>
          <a:xfrm>
            <a:off x="778225" y="1304875"/>
            <a:ext cx="75486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●"/>
              <a:defRPr sz="17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verpass"/>
              <a:buChar char="○"/>
              <a:defRPr sz="16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■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●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○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■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●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○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verpass"/>
              <a:buChar char="■"/>
              <a:defRPr sz="15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91" name="Google Shape;591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127" descr="tech-exchange-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1573" y="4464125"/>
            <a:ext cx="1630724" cy="5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25" y="4461258"/>
            <a:ext cx="1545975" cy="49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CUSTOM_2_2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9"/>
          <p:cNvSpPr txBox="1">
            <a:spLocks noGrp="1"/>
          </p:cNvSpPr>
          <p:nvPr>
            <p:ph type="title"/>
          </p:nvPr>
        </p:nvSpPr>
        <p:spPr>
          <a:xfrm>
            <a:off x="419100" y="999447"/>
            <a:ext cx="78771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26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7" name="Google Shape;597;p129"/>
          <p:cNvSpPr txBox="1">
            <a:spLocks noGrp="1"/>
          </p:cNvSpPr>
          <p:nvPr>
            <p:ph type="sldNum" idx="12"/>
          </p:nvPr>
        </p:nvSpPr>
        <p:spPr>
          <a:xfrm>
            <a:off x="446037" y="4829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129" descr="RH_technology_partner_logo_v1_1214clean_cmyk.png"/>
          <p:cNvPicPr preferRelativeResize="0"/>
          <p:nvPr/>
        </p:nvPicPr>
        <p:blipFill rotWithShape="1">
          <a:blip r:embed="rId2">
            <a:alphaModFix amt="83000"/>
          </a:blip>
          <a:srcRect/>
          <a:stretch/>
        </p:blipFill>
        <p:spPr>
          <a:xfrm>
            <a:off x="8326120" y="4842800"/>
            <a:ext cx="677631" cy="2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2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30"/>
          <p:cNvSpPr txBox="1">
            <a:spLocks noGrp="1"/>
          </p:cNvSpPr>
          <p:nvPr>
            <p:ph type="subTitle" idx="1"/>
          </p:nvPr>
        </p:nvSpPr>
        <p:spPr>
          <a:xfrm>
            <a:off x="826650" y="28722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130"/>
          <p:cNvSpPr txBox="1">
            <a:spLocks noGrp="1"/>
          </p:cNvSpPr>
          <p:nvPr>
            <p:ph type="subTitle" idx="2"/>
          </p:nvPr>
        </p:nvSpPr>
        <p:spPr>
          <a:xfrm>
            <a:off x="826650" y="35364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130"/>
          <p:cNvSpPr txBox="1">
            <a:spLocks noGrp="1"/>
          </p:cNvSpPr>
          <p:nvPr>
            <p:ph type="subTitle" idx="3"/>
          </p:nvPr>
        </p:nvSpPr>
        <p:spPr>
          <a:xfrm>
            <a:off x="3441600" y="35364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130"/>
          <p:cNvSpPr txBox="1">
            <a:spLocks noGrp="1"/>
          </p:cNvSpPr>
          <p:nvPr>
            <p:ph type="subTitle" idx="4"/>
          </p:nvPr>
        </p:nvSpPr>
        <p:spPr>
          <a:xfrm>
            <a:off x="3441600" y="28722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130"/>
          <p:cNvSpPr txBox="1">
            <a:spLocks noGrp="1"/>
          </p:cNvSpPr>
          <p:nvPr>
            <p:ph type="subTitle" idx="5"/>
          </p:nvPr>
        </p:nvSpPr>
        <p:spPr>
          <a:xfrm>
            <a:off x="6056550" y="35364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130"/>
          <p:cNvSpPr txBox="1">
            <a:spLocks noGrp="1"/>
          </p:cNvSpPr>
          <p:nvPr>
            <p:ph type="subTitle" idx="6"/>
          </p:nvPr>
        </p:nvSpPr>
        <p:spPr>
          <a:xfrm>
            <a:off x="6056550" y="2872256"/>
            <a:ext cx="22608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7" name="Google Shape;607;p130"/>
          <p:cNvSpPr txBox="1">
            <a:spLocks noGrp="1"/>
          </p:cNvSpPr>
          <p:nvPr>
            <p:ph type="subTitle" idx="7"/>
          </p:nvPr>
        </p:nvSpPr>
        <p:spPr>
          <a:xfrm>
            <a:off x="0" y="929775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130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130"/>
          <p:cNvSpPr txBox="1">
            <a:spLocks noGrp="1"/>
          </p:cNvSpPr>
          <p:nvPr>
            <p:ph type="sldNum" idx="8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3">
  <p:cSld name="TITLE_AND_TWO_COLUMNS_3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2" name="Google Shape;612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1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Cover + Info">
  <p:cSld name="Blue Cover + Info">
    <p:bg>
      <p:bgPr>
        <a:solidFill>
          <a:srgbClr val="0B4D6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66725" y="971550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68344" y="2712244"/>
            <a:ext cx="22704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w="12700" cap="flat" cmpd="sng">
            <a:solidFill>
              <a:srgbClr val="D9D9D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446037" y="4829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 descr="RH_technology_partner_logo_v1_1214clean_cmyk.png"/>
          <p:cNvPicPr preferRelativeResize="0"/>
          <p:nvPr/>
        </p:nvPicPr>
        <p:blipFill rotWithShape="1">
          <a:blip r:embed="rId2">
            <a:alphaModFix amt="83000"/>
          </a:blip>
          <a:srcRect/>
          <a:stretch/>
        </p:blipFill>
        <p:spPr>
          <a:xfrm>
            <a:off x="8326120" y="4842800"/>
            <a:ext cx="677631" cy="2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 Big">
  <p:cSld name="Title &amp; Bullets Big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32"/>
          <p:cNvSpPr txBox="1">
            <a:spLocks noGrp="1"/>
          </p:cNvSpPr>
          <p:nvPr>
            <p:ph type="title"/>
          </p:nvPr>
        </p:nvSpPr>
        <p:spPr>
          <a:xfrm>
            <a:off x="419100" y="925078"/>
            <a:ext cx="3833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26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7" name="Google Shape;617;p132"/>
          <p:cNvSpPr txBox="1">
            <a:spLocks noGrp="1"/>
          </p:cNvSpPr>
          <p:nvPr>
            <p:ph type="body" idx="1"/>
          </p:nvPr>
        </p:nvSpPr>
        <p:spPr>
          <a:xfrm>
            <a:off x="438150" y="1695450"/>
            <a:ext cx="5960100" cy="3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600"/>
              <a:buFont typeface="Open Sans"/>
              <a:buChar char="➡"/>
              <a:defRPr sz="14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2100"/>
              <a:buFont typeface="Open Sans"/>
              <a:buChar char="•"/>
              <a:defRPr sz="14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sz="14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sz="14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4E4540"/>
              </a:buClr>
              <a:buSzPts val="1100"/>
              <a:buFont typeface="Open Sans"/>
              <a:buChar char="•"/>
              <a:defRPr sz="14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8" name="Google Shape;618;p132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endParaRPr sz="1800" b="0" i="0" u="none" strike="noStrike" cap="non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9" name="Google Shape;619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597" y="272284"/>
            <a:ext cx="1071747" cy="190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132"/>
          <p:cNvCxnSpPr/>
          <p:nvPr/>
        </p:nvCxnSpPr>
        <p:spPr>
          <a:xfrm>
            <a:off x="427333" y="685800"/>
            <a:ext cx="8289300" cy="0"/>
          </a:xfrm>
          <a:prstGeom prst="straightConnector1">
            <a:avLst/>
          </a:prstGeom>
          <a:noFill/>
          <a:ln w="12700" cap="flat" cmpd="sng">
            <a:solidFill>
              <a:srgbClr val="4E454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1" name="Google Shape;621;p132"/>
          <p:cNvSpPr txBox="1">
            <a:spLocks noGrp="1"/>
          </p:cNvSpPr>
          <p:nvPr>
            <p:ph type="sldNum" idx="12"/>
          </p:nvPr>
        </p:nvSpPr>
        <p:spPr>
          <a:xfrm>
            <a:off x="446037" y="4829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132" descr="RH_technology_partner_logo_v1_1214clean_cmyk.png"/>
          <p:cNvPicPr preferRelativeResize="0"/>
          <p:nvPr/>
        </p:nvPicPr>
        <p:blipFill rotWithShape="1">
          <a:blip r:embed="rId3">
            <a:alphaModFix amt="83000"/>
          </a:blip>
          <a:srcRect/>
          <a:stretch/>
        </p:blipFill>
        <p:spPr>
          <a:xfrm>
            <a:off x="8326120" y="4842800"/>
            <a:ext cx="677631" cy="2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4">
  <p:cSld name="TITLE_AND_TWO_COLUMNS_4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5" name="Google Shape;625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1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20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3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0" name="Google Shape;630;p13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1" name="Google Shape;631;p13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2" name="Google Shape;632;p1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CUSTOM_1_1_1_1_1_1_1_1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5"/>
          <p:cNvSpPr txBox="1">
            <a:spLocks noGrp="1"/>
          </p:cNvSpPr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5" name="Google Shape;635;p135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135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36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39" name="Google Shape;639;p13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40" name="Google Shape;640;p136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>
  <p:cSld name="Title &amp; Subtitle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37"/>
          <p:cNvSpPr txBox="1">
            <a:spLocks noGrp="1"/>
          </p:cNvSpPr>
          <p:nvPr>
            <p:ph type="title"/>
          </p:nvPr>
        </p:nvSpPr>
        <p:spPr>
          <a:xfrm>
            <a:off x="485775" y="966788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  <a:defRPr sz="3400" b="1" i="0" u="none" strike="noStrike" cap="none">
                <a:solidFill>
                  <a:srgbClr val="0B4D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3" name="Google Shape;643;p137"/>
          <p:cNvSpPr txBox="1">
            <a:spLocks noGrp="1"/>
          </p:cNvSpPr>
          <p:nvPr>
            <p:ph type="body" idx="1"/>
          </p:nvPr>
        </p:nvSpPr>
        <p:spPr>
          <a:xfrm>
            <a:off x="514350" y="2757488"/>
            <a:ext cx="78105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E454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79400" algn="l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Clr>
                <a:srgbClr val="4E4540"/>
              </a:buClr>
              <a:buSzPts val="800"/>
              <a:buFont typeface="Open Sans"/>
              <a:buChar char="•"/>
              <a:defRPr sz="1100" b="0" i="0" u="none" strike="noStrike" cap="none">
                <a:solidFill>
                  <a:srgbClr val="4E45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4" name="Google Shape;644;p137"/>
          <p:cNvSpPr/>
          <p:nvPr/>
        </p:nvSpPr>
        <p:spPr>
          <a:xfrm>
            <a:off x="0" y="-14287"/>
            <a:ext cx="9144000" cy="75600"/>
          </a:xfrm>
          <a:prstGeom prst="rect">
            <a:avLst/>
          </a:prstGeom>
          <a:solidFill>
            <a:srgbClr val="DA1A3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endParaRPr sz="1800" b="0" i="0" u="none" strike="noStrike" cap="none">
              <a:solidFill>
                <a:srgbClr val="4E45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5" name="Google Shape;645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597" y="272284"/>
            <a:ext cx="1071747" cy="19070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37"/>
          <p:cNvSpPr txBox="1">
            <a:spLocks noGrp="1"/>
          </p:cNvSpPr>
          <p:nvPr>
            <p:ph type="sldNum" idx="12"/>
          </p:nvPr>
        </p:nvSpPr>
        <p:spPr>
          <a:xfrm>
            <a:off x="446037" y="48291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137" descr="RH_technology_partner_logo_v1_1214clean_cmyk.png"/>
          <p:cNvPicPr preferRelativeResize="0"/>
          <p:nvPr/>
        </p:nvPicPr>
        <p:blipFill rotWithShape="1">
          <a:blip r:embed="rId3">
            <a:alphaModFix amt="83000"/>
          </a:blip>
          <a:srcRect/>
          <a:stretch/>
        </p:blipFill>
        <p:spPr>
          <a:xfrm>
            <a:off x="8326120" y="4842800"/>
            <a:ext cx="677631" cy="2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6">
  <p:cSld name="TITLE_AND_BODY_16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0" name="Google Shape;650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verpass"/>
              <a:buNone/>
              <a:defRPr sz="5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0" name="Google Shape;660;p1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1" name="Google Shape;661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4" name="Google Shape;664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7" name="Google Shape;667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8" name="Google Shape;668;p1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9" name="Google Shape;669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72" name="Google Shape;672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75" name="Google Shape;675;p1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●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"/>
              <a:buChar char="○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verpass"/>
              <a:buChar char="■"/>
              <a:defRPr sz="1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76" name="Google Shape;676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verpass"/>
              <a:buNone/>
              <a:defRPr sz="4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79" name="Google Shape;679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verpass"/>
              <a:buNone/>
              <a:defRPr sz="4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83" name="Google Shape;683;p1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verpass"/>
              <a:buNone/>
              <a:defRPr sz="21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84" name="Google Shape;684;p1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85" name="Google Shape;685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88" name="Google Shape;688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9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verpass"/>
              <a:buNone/>
              <a:defRPr sz="1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91" name="Google Shape;691;p1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92" name="Google Shape;692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, graphics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968350" y="1590291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968350" y="2093816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34225" y="159030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4"/>
          </p:nvPr>
        </p:nvSpPr>
        <p:spPr>
          <a:xfrm>
            <a:off x="934100" y="2160178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33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6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94"/>
            <a:ext cx="9144000" cy="51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37742" y="148787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2"/>
          </p:nvPr>
        </p:nvSpPr>
        <p:spPr>
          <a:xfrm>
            <a:off x="4525569" y="148787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OBJECT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57140" y="205383"/>
            <a:ext cx="8228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457140" y="1203721"/>
            <a:ext cx="82284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457140" y="2723555"/>
            <a:ext cx="82284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457140" y="4685705"/>
            <a:ext cx="2129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127364" y="4685705"/>
            <a:ext cx="2897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3531529" y="4835128"/>
            <a:ext cx="21297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71A7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3441450" y="4779825"/>
            <a:ext cx="226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, text">
  <p:cSld name="three columns,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3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5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7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457185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2"/>
          </p:nvPr>
        </p:nvSpPr>
        <p:spPr>
          <a:xfrm>
            <a:off x="4674036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headlin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457185" y="1203525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396393" y="1969201"/>
            <a:ext cx="7772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3">
  <p:cSld name="TITLE_ONLY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40591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, text">
  <p:cSld name="two columns,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2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3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4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5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">
  <p:cSld name="TIT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558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2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3"/>
          </p:nvPr>
        </p:nvSpPr>
        <p:spPr>
          <a:xfrm>
            <a:off x="826650" y="19229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ubTitle" idx="4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5"/>
          </p:nvPr>
        </p:nvSpPr>
        <p:spPr>
          <a:xfrm>
            <a:off x="4630950" y="19229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ubTitle" idx="6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7"/>
          </p:nvPr>
        </p:nvSpPr>
        <p:spPr>
          <a:xfrm>
            <a:off x="826650" y="25401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ubTitle" idx="8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9"/>
          </p:nvPr>
        </p:nvSpPr>
        <p:spPr>
          <a:xfrm>
            <a:off x="4630950" y="25401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3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14"/>
          </p:nvPr>
        </p:nvSpPr>
        <p:spPr>
          <a:xfrm>
            <a:off x="826650" y="31573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5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16"/>
          </p:nvPr>
        </p:nvSpPr>
        <p:spPr>
          <a:xfrm>
            <a:off x="4630950" y="31573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17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18"/>
          </p:nvPr>
        </p:nvSpPr>
        <p:spPr>
          <a:xfrm>
            <a:off x="826650" y="37745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subTitle" idx="19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20"/>
          </p:nvPr>
        </p:nvSpPr>
        <p:spPr>
          <a:xfrm>
            <a:off x="4630950" y="37745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r="12025"/>
          <a:stretch/>
        </p:blipFill>
        <p:spPr>
          <a:xfrm>
            <a:off x="0" y="265200"/>
            <a:ext cx="9143999" cy="33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0" y="3232485"/>
            <a:ext cx="9144000" cy="1919400"/>
          </a:xfrm>
          <a:prstGeom prst="rect">
            <a:avLst/>
          </a:prstGeom>
          <a:solidFill>
            <a:srgbClr val="007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1291200"/>
          </a:xfrm>
          <a:prstGeom prst="rect">
            <a:avLst/>
          </a:prstGeom>
          <a:solidFill>
            <a:srgbClr val="009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188" y="2971800"/>
            <a:ext cx="183832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graphic right">
  <p:cSld name="text left, graphic righ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left, text right">
  <p:cSld name="graphic left, text righ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2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, graphics">
  <p:cSld name="two columns, graphic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subTitle" idx="2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3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4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5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, graphics">
  <p:cSld name="three columns, graphic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5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2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3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4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5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6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7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text top, graphic bottom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2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top, text bottom">
  <p:cSld name="graphic top, text bottom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2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logos bottom">
  <p:cSld name="text top, logos bott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2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top, text bottom">
  <p:cSld name="logos top, text bott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idx="2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logos right">
  <p:cSld name="text left, logos 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 left, text right">
  <p:cSld name="logos left, text 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2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 left, text right">
  <p:cSld name="profile left, text righ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2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3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4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45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37424A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objects" type="fourObj">
  <p:cSld name="FOUR_OBJEC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37424A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body" idx="1"/>
          </p:nvPr>
        </p:nvSpPr>
        <p:spPr>
          <a:xfrm>
            <a:off x="685800" y="1543050"/>
            <a:ext cx="77709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37424A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body" idx="1"/>
          </p:nvPr>
        </p:nvSpPr>
        <p:spPr>
          <a:xfrm>
            <a:off x="685800" y="1543050"/>
            <a:ext cx="77709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37424A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ssion Pre-reqs">
  <p:cSld name="Session Pre-req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340591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50"/>
          <p:cNvSpPr txBox="1"/>
          <p:nvPr/>
        </p:nvSpPr>
        <p:spPr>
          <a:xfrm>
            <a:off x="328897" y="110719"/>
            <a:ext cx="822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 Expect from the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0" name="Google Shape;270;p53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53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4" name="Google Shape;274;p5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5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" type="twoColTx">
  <p:cSld name="TITLE_AND_TWO_COLUMN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5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t" anchorCtr="0">
            <a:noAutofit/>
          </a:bodyPr>
          <a:lstStyle>
            <a:lvl1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object on top, text on bottom">
  <p:cSld name="Title, object on top, text on bot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5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5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412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31100" rIns="62200" bIns="31100" anchor="t" anchorCtr="0">
            <a:noAutofit/>
          </a:bodyPr>
          <a:lstStyle>
            <a:lvl1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1">
  <p:cSld name="Comparison 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 txBox="1">
            <a:spLocks noGrp="1"/>
          </p:cNvSpPr>
          <p:nvPr>
            <p:ph type="body" idx="1"/>
          </p:nvPr>
        </p:nvSpPr>
        <p:spPr>
          <a:xfrm>
            <a:off x="337742" y="148787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2"/>
          </p:nvPr>
        </p:nvSpPr>
        <p:spPr>
          <a:xfrm>
            <a:off x="4525569" y="148787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object on top, text on bottom 1">
  <p:cSld name="Title, object on top, text on bottom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8"/>
          <p:cNvSpPr txBox="1">
            <a:spLocks noGrp="1"/>
          </p:cNvSpPr>
          <p:nvPr>
            <p:ph type="dt" idx="10"/>
          </p:nvPr>
        </p:nvSpPr>
        <p:spPr>
          <a:xfrm>
            <a:off x="457140" y="4685704"/>
            <a:ext cx="2129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58"/>
          <p:cNvSpPr txBox="1">
            <a:spLocks noGrp="1"/>
          </p:cNvSpPr>
          <p:nvPr>
            <p:ph type="ftr" idx="11"/>
          </p:nvPr>
        </p:nvSpPr>
        <p:spPr>
          <a:xfrm>
            <a:off x="3127364" y="4685704"/>
            <a:ext cx="2897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sldNum" idx="12"/>
          </p:nvPr>
        </p:nvSpPr>
        <p:spPr>
          <a:xfrm>
            <a:off x="3531528" y="4835128"/>
            <a:ext cx="21297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 Header 1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 txBox="1">
            <a:spLocks noGrp="1"/>
          </p:cNvSpPr>
          <p:nvPr>
            <p:ph type="title"/>
          </p:nvPr>
        </p:nvSpPr>
        <p:spPr>
          <a:xfrm>
            <a:off x="629950" y="340350"/>
            <a:ext cx="4938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4" name="Google Shape;294;p59"/>
          <p:cNvSpPr txBox="1">
            <a:spLocks noGrp="1"/>
          </p:cNvSpPr>
          <p:nvPr>
            <p:ph type="sldNum" idx="12"/>
          </p:nvPr>
        </p:nvSpPr>
        <p:spPr>
          <a:xfrm>
            <a:off x="7367825" y="4806923"/>
            <a:ext cx="548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2">
  <p:cSld name="Section Header 1 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0"/>
          <p:cNvSpPr txBox="1">
            <a:spLocks noGrp="1"/>
          </p:cNvSpPr>
          <p:nvPr>
            <p:ph type="title"/>
          </p:nvPr>
        </p:nvSpPr>
        <p:spPr>
          <a:xfrm>
            <a:off x="629950" y="340350"/>
            <a:ext cx="4938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9" name="Google Shape;299;p60"/>
          <p:cNvSpPr txBox="1">
            <a:spLocks noGrp="1"/>
          </p:cNvSpPr>
          <p:nvPr>
            <p:ph type="sldNum" idx="12"/>
          </p:nvPr>
        </p:nvSpPr>
        <p:spPr>
          <a:xfrm>
            <a:off x="7367825" y="4806923"/>
            <a:ext cx="548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2" name="Google Shape;302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200"/>
              <a:buFont typeface="Proxima Nova"/>
              <a:buChar char="●"/>
              <a:defRPr sz="12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 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6" name="Google Shape;306;p62"/>
          <p:cNvSpPr txBox="1">
            <a:spLocks noGrp="1"/>
          </p:cNvSpPr>
          <p:nvPr>
            <p:ph type="body" idx="1"/>
          </p:nvPr>
        </p:nvSpPr>
        <p:spPr>
          <a:xfrm>
            <a:off x="685800" y="1543050"/>
            <a:ext cx="77709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13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6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>
  <p:cSld name="Title, 4 Conte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3"/>
          <p:cNvSpPr txBox="1">
            <a:spLocks noGrp="1"/>
          </p:cNvSpPr>
          <p:nvPr>
            <p:ph type="title"/>
          </p:nvPr>
        </p:nvSpPr>
        <p:spPr>
          <a:xfrm>
            <a:off x="162000" y="0"/>
            <a:ext cx="6465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2" name="Google Shape;312;p63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63"/>
          <p:cNvSpPr txBox="1">
            <a:spLocks noGrp="1"/>
          </p:cNvSpPr>
          <p:nvPr>
            <p:ph type="body" idx="2"/>
          </p:nvPr>
        </p:nvSpPr>
        <p:spPr>
          <a:xfrm>
            <a:off x="4674239" y="1203479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63"/>
          <p:cNvSpPr txBox="1">
            <a:spLocks noGrp="1"/>
          </p:cNvSpPr>
          <p:nvPr>
            <p:ph type="body" idx="3"/>
          </p:nvPr>
        </p:nvSpPr>
        <p:spPr>
          <a:xfrm>
            <a:off x="4674239" y="2761919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63"/>
          <p:cNvSpPr txBox="1">
            <a:spLocks noGrp="1"/>
          </p:cNvSpPr>
          <p:nvPr>
            <p:ph type="body" idx="4"/>
          </p:nvPr>
        </p:nvSpPr>
        <p:spPr>
          <a:xfrm>
            <a:off x="457200" y="2761919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1">
  <p:cSld name="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9" name="Google Shape;319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, text 1">
  <p:cSld name="CUSTOM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3" name="Google Shape;323;p6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6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66"/>
          <p:cNvSpPr txBox="1">
            <a:spLocks noGrp="1"/>
          </p:cNvSpPr>
          <p:nvPr>
            <p:ph type="subTitle" idx="2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66"/>
          <p:cNvSpPr txBox="1">
            <a:spLocks noGrp="1"/>
          </p:cNvSpPr>
          <p:nvPr>
            <p:ph type="body" idx="3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66"/>
          <p:cNvSpPr txBox="1">
            <a:spLocks noGrp="1"/>
          </p:cNvSpPr>
          <p:nvPr>
            <p:ph type="subTitle" idx="4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66"/>
          <p:cNvSpPr txBox="1">
            <a:spLocks noGrp="1"/>
          </p:cNvSpPr>
          <p:nvPr>
            <p:ph type="body" idx="5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66"/>
          <p:cNvSpPr txBox="1">
            <a:spLocks noGrp="1"/>
          </p:cNvSpPr>
          <p:nvPr>
            <p:ph type="subTitle" idx="6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66"/>
          <p:cNvSpPr txBox="1">
            <a:spLocks noGrp="1"/>
          </p:cNvSpPr>
          <p:nvPr>
            <p:ph type="body" idx="7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3" name="Google Shape;333;p6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67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67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 1">
  <p:cSld name="FOUR_OBJECTS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>
            <a:spLocks noGrp="1"/>
          </p:cNvSpPr>
          <p:nvPr>
            <p:ph type="title"/>
          </p:nvPr>
        </p:nvSpPr>
        <p:spPr>
          <a:xfrm>
            <a:off x="162000" y="0"/>
            <a:ext cx="6465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8" name="Google Shape;338;p6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6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68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6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9">
  <p:cSld name="TITLE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44" name="Google Shape;344;p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>
  <p:cSld name="TITLE_10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7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7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7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object on top, text on bottom">
  <p:cSld name="OBJECT_OVER_TEXT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71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71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2"/>
          <p:cNvSpPr txBox="1">
            <a:spLocks noGrp="1"/>
          </p:cNvSpPr>
          <p:nvPr>
            <p:ph type="title"/>
          </p:nvPr>
        </p:nvSpPr>
        <p:spPr>
          <a:xfrm>
            <a:off x="2066925" y="2159794"/>
            <a:ext cx="54849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8" name="Google Shape;358;p72"/>
          <p:cNvSpPr txBox="1">
            <a:spLocks noGrp="1"/>
          </p:cNvSpPr>
          <p:nvPr>
            <p:ph type="body" idx="1"/>
          </p:nvPr>
        </p:nvSpPr>
        <p:spPr>
          <a:xfrm>
            <a:off x="457200" y="1203721"/>
            <a:ext cx="822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6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6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6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6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6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72"/>
          <p:cNvSpPr txBox="1">
            <a:spLocks noGrp="1"/>
          </p:cNvSpPr>
          <p:nvPr>
            <p:ph type="dt" idx="10"/>
          </p:nvPr>
        </p:nvSpPr>
        <p:spPr>
          <a:xfrm>
            <a:off x="457200" y="4685109"/>
            <a:ext cx="2128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72"/>
          <p:cNvSpPr txBox="1">
            <a:spLocks noGrp="1"/>
          </p:cNvSpPr>
          <p:nvPr>
            <p:ph type="ftr" idx="11"/>
          </p:nvPr>
        </p:nvSpPr>
        <p:spPr>
          <a:xfrm>
            <a:off x="3127375" y="4685109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72"/>
          <p:cNvSpPr txBox="1">
            <a:spLocks noGrp="1"/>
          </p:cNvSpPr>
          <p:nvPr>
            <p:ph type="sldNum" idx="12"/>
          </p:nvPr>
        </p:nvSpPr>
        <p:spPr>
          <a:xfrm>
            <a:off x="6556375" y="4685109"/>
            <a:ext cx="2128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, graphics 1">
  <p:cSld name="CUSTOM_2_1_1_2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4" name="Google Shape;364;p7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7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73"/>
          <p:cNvSpPr txBox="1">
            <a:spLocks noGrp="1"/>
          </p:cNvSpPr>
          <p:nvPr>
            <p:ph type="subTitle" idx="2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73"/>
          <p:cNvSpPr txBox="1">
            <a:spLocks noGrp="1"/>
          </p:cNvSpPr>
          <p:nvPr>
            <p:ph type="body" idx="3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3"/>
          <p:cNvSpPr txBox="1">
            <a:spLocks noGrp="1"/>
          </p:cNvSpPr>
          <p:nvPr>
            <p:ph type="subTitle" idx="4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73"/>
          <p:cNvSpPr txBox="1">
            <a:spLocks noGrp="1"/>
          </p:cNvSpPr>
          <p:nvPr>
            <p:ph type="body" idx="5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73"/>
          <p:cNvSpPr txBox="1">
            <a:spLocks noGrp="1"/>
          </p:cNvSpPr>
          <p:nvPr>
            <p:ph type="subTitle" idx="6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73"/>
          <p:cNvSpPr txBox="1">
            <a:spLocks noGrp="1"/>
          </p:cNvSpPr>
          <p:nvPr>
            <p:ph type="body" idx="7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 1">
  <p:cSld name="CUSTOM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4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4" name="Google Shape;374;p7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7" name="Google Shape;377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 1">
  <p:cSld name="TITLE_AND_TWO_COLUMNS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76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76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wo objects on top, text on bottom" type="twoObjOverTx">
  <p:cSld name="TWO_OBJECTS_OVER_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77"/>
          <p:cNvSpPr txBox="1">
            <a:spLocks noGrp="1"/>
          </p:cNvSpPr>
          <p:nvPr>
            <p:ph type="ftr" idx="11"/>
          </p:nvPr>
        </p:nvSpPr>
        <p:spPr>
          <a:xfrm>
            <a:off x="593725" y="4924425"/>
            <a:ext cx="66279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800" b="0" i="0" u="none" strike="noStrike" cap="none">
                <a:solidFill>
                  <a:srgbClr val="37424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77"/>
          <p:cNvSpPr txBox="1">
            <a:spLocks noGrp="1"/>
          </p:cNvSpPr>
          <p:nvPr>
            <p:ph type="sldNum" idx="12"/>
          </p:nvPr>
        </p:nvSpPr>
        <p:spPr>
          <a:xfrm>
            <a:off x="9525" y="4924425"/>
            <a:ext cx="5016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3">
  <p:cSld name="TITLE_4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 descr="mhicks-container-world-keynote-201602rm-v5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8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6" name="Google Shape;396;p81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7" name="Google Shape;397;p81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2100"/>
              <a:buFont typeface="Proxima Nova"/>
              <a:buNone/>
              <a:defRPr sz="21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 1">
  <p:cSld name="text only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2"/>
          <p:cNvSpPr txBox="1">
            <a:spLocks noGrp="1"/>
          </p:cNvSpPr>
          <p:nvPr>
            <p:ph type="body" idx="1"/>
          </p:nvPr>
        </p:nvSpPr>
        <p:spPr>
          <a:xfrm>
            <a:off x="685800" y="10477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0" name="Google Shape;400;p82"/>
          <p:cNvSpPr txBox="1">
            <a:spLocks noGrp="1"/>
          </p:cNvSpPr>
          <p:nvPr>
            <p:ph type="ftr" idx="11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8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2" name="Google Shape;402;p82"/>
          <p:cNvSpPr txBox="1">
            <a:spLocks noGrp="1"/>
          </p:cNvSpPr>
          <p:nvPr>
            <p:ph type="body" idx="2"/>
          </p:nvPr>
        </p:nvSpPr>
        <p:spPr>
          <a:xfrm>
            <a:off x="685800" y="1657350"/>
            <a:ext cx="77724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82"/>
          <p:cNvSpPr txBox="1">
            <a:spLocks noGrp="1"/>
          </p:cNvSpPr>
          <p:nvPr>
            <p:ph type="body" idx="3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3"/>
          <p:cNvSpPr txBox="1">
            <a:spLocks noGrp="1"/>
          </p:cNvSpPr>
          <p:nvPr>
            <p:ph type="title"/>
          </p:nvPr>
        </p:nvSpPr>
        <p:spPr>
          <a:xfrm>
            <a:off x="673100" y="567690"/>
            <a:ext cx="7797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6" name="Google Shape;406;p8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7" name="Google Shape;407;p8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graphic right 1">
  <p:cSld name="CUSTOM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4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8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1" name="Google Shape;411;p84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1">
  <p:cSld name="TITLE_1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4" name="Google Shape;414;p85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5" name="Google Shape;415;p85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4">
  <p:cSld name="TITLE_2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6" descr="mhicks-container-world-keynote-201602rm-v5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6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19" name="Google Shape;419;p86" descr="social_google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86" descr="social_linkedin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86" descr="social_youtube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6" descr="social_facebook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6" descr="social_twitter-0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86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5" name="Google Shape;425;p86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6" name="Google Shape;426;p8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7" name="Google Shape;427;p86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8" name="Google Shape;428;p86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1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1" name="Google Shape;431;p87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2" name="Google Shape;432;p8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top, text bottom 1">
  <p:cSld name="CUSTOM_3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8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88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6" name="Google Shape;436;p88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USTOM_5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9"/>
          <p:cNvSpPr txBox="1">
            <a:spLocks noGrp="1"/>
          </p:cNvSpPr>
          <p:nvPr>
            <p:ph type="title"/>
          </p:nvPr>
        </p:nvSpPr>
        <p:spPr>
          <a:xfrm>
            <a:off x="134350" y="104500"/>
            <a:ext cx="4060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2">
  <p:cSld name="text only_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0"/>
          <p:cNvSpPr txBox="1">
            <a:spLocks noGrp="1"/>
          </p:cNvSpPr>
          <p:nvPr>
            <p:ph type="ftr" idx="11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9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90"/>
          <p:cNvSpPr txBox="1">
            <a:spLocks noGrp="1"/>
          </p:cNvSpPr>
          <p:nvPr>
            <p:ph type="body" idx="1"/>
          </p:nvPr>
        </p:nvSpPr>
        <p:spPr>
          <a:xfrm>
            <a:off x="685800" y="1292613"/>
            <a:ext cx="777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None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●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»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3">
  <p:cSld name="CUSTOM_1_5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1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45" name="Google Shape;445;p91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46" name="Google Shape;446;p9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  <a:defRPr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, graphic right 2">
  <p:cSld name="CUSTOM_1_1_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2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9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50" name="Google Shape;450;p9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 2">
  <p:cSld name="CUSTOM_6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3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55" name="Google Shape;455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 1 1">
  <p:cSld name="text only 1 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5"/>
          <p:cNvSpPr txBox="1">
            <a:spLocks noGrp="1"/>
          </p:cNvSpPr>
          <p:nvPr>
            <p:ph type="body" idx="1"/>
          </p:nvPr>
        </p:nvSpPr>
        <p:spPr>
          <a:xfrm>
            <a:off x="826700" y="1435500"/>
            <a:ext cx="7490700" cy="30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59" name="Google Shape;459;p95"/>
          <p:cNvSpPr txBox="1">
            <a:spLocks noGrp="1"/>
          </p:cNvSpPr>
          <p:nvPr>
            <p:ph type="title"/>
          </p:nvPr>
        </p:nvSpPr>
        <p:spPr>
          <a:xfrm>
            <a:off x="826650" y="22860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TITLE_1_2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6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62" name="Google Shape;462;p96" descr="social_google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96" descr="social_linkedin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96" descr="social_youtube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96" descr="social_facebook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96" descr="social_twitter-0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6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68" name="Google Shape;468;p96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69" name="Google Shape;469;p9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0" name="Google Shape;470;p96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1" name="Google Shape;471;p96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2 1">
  <p:cSld name="CUSTOM_1_1_3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97"/>
          <p:cNvSpPr txBox="1">
            <a:spLocks noGrp="1"/>
          </p:cNvSpPr>
          <p:nvPr>
            <p:ph type="body" idx="1"/>
          </p:nvPr>
        </p:nvSpPr>
        <p:spPr>
          <a:xfrm>
            <a:off x="826700" y="1280550"/>
            <a:ext cx="7490700" cy="3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●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○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  <a:defRPr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75" name="Google Shape;475;p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2">
  <p:cSld name="TITLE_12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8" descr="Red_Hat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25" y="972625"/>
            <a:ext cx="1169849" cy="3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8"/>
          <p:cNvSpPr txBox="1">
            <a:spLocks noGrp="1"/>
          </p:cNvSpPr>
          <p:nvPr>
            <p:ph type="sldNum" idx="12"/>
          </p:nvPr>
        </p:nvSpPr>
        <p:spPr>
          <a:xfrm>
            <a:off x="8472458" y="44305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4" name="Google Shape;484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8" name="Google Shape;488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101"/>
          <p:cNvSpPr txBox="1">
            <a:spLocks noGrp="1"/>
          </p:cNvSpPr>
          <p:nvPr>
            <p:ph type="sldNum" idx="12"/>
          </p:nvPr>
        </p:nvSpPr>
        <p:spPr>
          <a:xfrm>
            <a:off x="8472458" y="44305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117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123" Type="http://schemas.openxmlformats.org/officeDocument/2006/relationships/slideLayout" Target="../slideLayouts/slideLayout134.xml"/><Relationship Id="rId128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113" Type="http://schemas.openxmlformats.org/officeDocument/2006/relationships/slideLayout" Target="../slideLayouts/slideLayout124.xml"/><Relationship Id="rId118" Type="http://schemas.openxmlformats.org/officeDocument/2006/relationships/slideLayout" Target="../slideLayouts/slideLayout129.xml"/><Relationship Id="rId12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121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116" Type="http://schemas.openxmlformats.org/officeDocument/2006/relationships/slideLayout" Target="../slideLayouts/slideLayout127.xml"/><Relationship Id="rId124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11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14" Type="http://schemas.openxmlformats.org/officeDocument/2006/relationships/slideLayout" Target="../slideLayouts/slideLayout125.xml"/><Relationship Id="rId119" Type="http://schemas.openxmlformats.org/officeDocument/2006/relationships/slideLayout" Target="../slideLayouts/slideLayout130.xml"/><Relationship Id="rId127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122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120" Type="http://schemas.openxmlformats.org/officeDocument/2006/relationships/slideLayout" Target="../slideLayouts/slideLayout131.xml"/><Relationship Id="rId125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3862716"/>
            <a:ext cx="9143997" cy="128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24799" y="4277515"/>
            <a:ext cx="739550" cy="873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7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128">
            <a:alphaModFix/>
          </a:blip>
          <a:srcRect/>
          <a:stretch/>
        </p:blipFill>
        <p:spPr>
          <a:xfrm>
            <a:off x="8207675" y="4845406"/>
            <a:ext cx="532200" cy="170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  <p:sldLayoutId id="2147483774" r:id="rId116"/>
    <p:sldLayoutId id="2147483775" r:id="rId117"/>
    <p:sldLayoutId id="2147483776" r:id="rId118"/>
    <p:sldLayoutId id="2147483777" r:id="rId119"/>
    <p:sldLayoutId id="2147483778" r:id="rId120"/>
    <p:sldLayoutId id="2147483779" r:id="rId121"/>
    <p:sldLayoutId id="2147483780" r:id="rId122"/>
    <p:sldLayoutId id="2147483781" r:id="rId123"/>
    <p:sldLayoutId id="2147483782" r:id="rId124"/>
    <p:sldLayoutId id="2147483783" r:id="rId1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54" name="Google Shape;654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55" name="Google Shape;655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matthews@redha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55.png"/><Relationship Id="rId4" Type="http://schemas.openxmlformats.org/officeDocument/2006/relationships/hyperlink" Target="https://github.com/ansibleplaybookbundle/ansible-playbook-bundle/blob/master/docs/developers.md#apb-spec-fi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ibleplaybookbundle" TargetMode="External"/><Relationship Id="rId7" Type="http://schemas.openxmlformats.org/officeDocument/2006/relationships/hyperlink" Target="https://github.com/search?q=org:awslabs+servicebrok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sibleplaybookbundle/mediawiki-apb" TargetMode="External"/><Relationship Id="rId5" Type="http://schemas.openxmlformats.org/officeDocument/2006/relationships/hyperlink" Target="https://github.com/ansibleplaybookbundle/postgresql-apb" TargetMode="External"/><Relationship Id="rId4" Type="http://schemas.openxmlformats.org/officeDocument/2006/relationships/hyperlink" Target="https://github.com/ansibleplaybookbundle/hello-world-ap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usor/catasb" TargetMode="External"/><Relationship Id="rId3" Type="http://schemas.openxmlformats.org/officeDocument/2006/relationships/hyperlink" Target="https://raw.githubusercontent.com/openshift/ansible-service-broker/master/scripts/run_latest_build.sh" TargetMode="External"/><Relationship Id="rId7" Type="http://schemas.openxmlformats.org/officeDocument/2006/relationships/hyperlink" Target="https://gitlab.sat.lab.tlv.redhat.com/rhci/vm_env/tree/master/openshif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hift/openshift-ansible/tree/master/roles/ansible_service_broker" TargetMode="External"/><Relationship Id="rId5" Type="http://schemas.openxmlformats.org/officeDocument/2006/relationships/hyperlink" Target="https://www.youtube.com/watch?v=6QSJOyt1Ix8" TargetMode="External"/><Relationship Id="rId4" Type="http://schemas.openxmlformats.org/officeDocument/2006/relationships/hyperlink" Target="https://github.com/openshift/ansible-service-broker/blob/master/docs/minishift.m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or/catas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shift.com/up-and-running-with-the-openshift-ansible-brok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openshift.com/rocket-chat-ansible-playbook-bundle-development-deployment-tutorial/" TargetMode="External"/><Relationship Id="rId4" Type="http://schemas.openxmlformats.org/officeDocument/2006/relationships/hyperlink" Target="https://blog.openshift.com/apb-development-tutorial-mediawiki-1-23-postgresql-9-5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incubator/service-catalo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openshift.com/openshift-commons-briefing-106-service-catalog-on-openshift-3-7-deep-dive/" TargetMode="External"/><Relationship Id="rId4" Type="http://schemas.openxmlformats.org/officeDocument/2006/relationships/hyperlink" Target="https://blog.openshift.com/openshift-commons-briefing105-service-catalog-update-paul-morie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openshift.com/category/technologies/service-catalog/" TargetMode="External"/><Relationship Id="rId3" Type="http://schemas.openxmlformats.org/officeDocument/2006/relationships/hyperlink" Target="http://automationbroker.io/" TargetMode="External"/><Relationship Id="rId7" Type="http://schemas.openxmlformats.org/officeDocument/2006/relationships/hyperlink" Target="https://blog.openshift.com/up-and-running-with-the-openshift-ansible-brok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hift/ansible-service-broker#getting-started-with-the-ansible-service-broker" TargetMode="External"/><Relationship Id="rId5" Type="http://schemas.openxmlformats.org/officeDocument/2006/relationships/hyperlink" Target="https://trello.com/b/50JhiC5v/ansible-service-broker" TargetMode="External"/><Relationship Id="rId4" Type="http://schemas.openxmlformats.org/officeDocument/2006/relationships/hyperlink" Target="https://github.com/openshift/ansible-service-broker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sibleplaybookbundle/ansible-playbook-bundle/blob/master/docs/apb_cli.md" TargetMode="External"/><Relationship Id="rId3" Type="http://schemas.openxmlformats.org/officeDocument/2006/relationships/hyperlink" Target="https://github.com/ansibleplaybookbundle/ansible-playbook-bundle/blob/master/docs/developers.md#apb-spec-file" TargetMode="External"/><Relationship Id="rId7" Type="http://schemas.openxmlformats.org/officeDocument/2006/relationships/hyperlink" Target="https://blog.openshift.com/rocket-chat-ansible-playbook-bundle-development-deployment-tutorial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openshift.com/apb-development-tutorial-mediawiki-1-23-postgresql-9-5/" TargetMode="External"/><Relationship Id="rId5" Type="http://schemas.openxmlformats.org/officeDocument/2006/relationships/hyperlink" Target="https://github.com/search?q=org:awslabs+servicebroker" TargetMode="External"/><Relationship Id="rId4" Type="http://schemas.openxmlformats.org/officeDocument/2006/relationships/hyperlink" Target="https://github.com/ansibleplaybookbundl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edube@redhat.com" TargetMode="External"/><Relationship Id="rId3" Type="http://schemas.openxmlformats.org/officeDocument/2006/relationships/hyperlink" Target="https://www.redhat.com/mailman/listinfo/ansible-service-broker" TargetMode="External"/><Relationship Id="rId7" Type="http://schemas.openxmlformats.org/officeDocument/2006/relationships/hyperlink" Target="https://www.youtube.com/channel/UC04eOMIMiV06_RSZPb4OOBw/video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utom8broker" TargetMode="External"/><Relationship Id="rId5" Type="http://schemas.openxmlformats.org/officeDocument/2006/relationships/hyperlink" Target="http://webchat.freenode.net/?channels=#asbroker" TargetMode="External"/><Relationship Id="rId10" Type="http://schemas.openxmlformats.org/officeDocument/2006/relationships/hyperlink" Target="mailto:jmatthews@redhat.com" TargetMode="External"/><Relationship Id="rId4" Type="http://schemas.openxmlformats.org/officeDocument/2006/relationships/hyperlink" Target="mailto:ansible-service-broker@redhat.com" TargetMode="External"/><Relationship Id="rId9" Type="http://schemas.openxmlformats.org/officeDocument/2006/relationships/hyperlink" Target="mailto:tsanders@redhat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AzvuFr73zc" TargetMode="External"/><Relationship Id="rId2" Type="http://schemas.openxmlformats.org/officeDocument/2006/relationships/hyperlink" Target="https://www.youtube.com/watch?v=ZhLvlpqHI8U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watch?v=okSoQAuuo6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ubernetes-incubator/service-catalo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51"/>
          <p:cNvSpPr txBox="1">
            <a:spLocks noGrp="1"/>
          </p:cNvSpPr>
          <p:nvPr>
            <p:ph type="title"/>
          </p:nvPr>
        </p:nvSpPr>
        <p:spPr>
          <a:xfrm>
            <a:off x="2848675" y="2048725"/>
            <a:ext cx="54159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Overview</a:t>
            </a:r>
            <a:endParaRPr sz="24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February 2018</a:t>
            </a:r>
            <a:endParaRPr sz="1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endParaRPr sz="24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endParaRPr sz="24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John Matthews   </a:t>
            </a:r>
            <a:r>
              <a:rPr lang="en" sz="18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jmatthews@redhat.com</a:t>
            </a:r>
            <a:endParaRPr sz="1800" b="1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Lead for Automation Broker</a:t>
            </a:r>
            <a:endParaRPr sz="18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endParaRPr sz="12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endParaRPr sz="24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60"/>
          <p:cNvSpPr txBox="1"/>
          <p:nvPr/>
        </p:nvSpPr>
        <p:spPr>
          <a:xfrm>
            <a:off x="7083025" y="46934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160" descr="ansib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425" y="0"/>
            <a:ext cx="1108576" cy="11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60"/>
          <p:cNvSpPr txBox="1">
            <a:spLocks noGrp="1"/>
          </p:cNvSpPr>
          <p:nvPr>
            <p:ph type="body" idx="1"/>
          </p:nvPr>
        </p:nvSpPr>
        <p:spPr>
          <a:xfrm>
            <a:off x="826700" y="1385650"/>
            <a:ext cx="44007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Short-lived, lightweight container image consisting of: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directory structure with named “action” playbooks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Metadata: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</a:pPr>
            <a:r>
              <a:rPr lang="en" sz="10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Required/optional parameters </a:t>
            </a:r>
            <a:endParaRPr sz="10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</a:pPr>
            <a:r>
              <a:rPr lang="en" sz="10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dependencies (provision vs bind)</a:t>
            </a:r>
            <a:endParaRPr sz="10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</a:pPr>
            <a:r>
              <a:rPr lang="en" sz="10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plans</a:t>
            </a:r>
            <a:endParaRPr sz="10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Char char="■"/>
            </a:pPr>
            <a:r>
              <a:rPr lang="en" sz="10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Specification version</a:t>
            </a:r>
            <a:endParaRPr sz="10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runtime environment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Designed to orchestrate pre-existing containerized application images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Developer tooling available for simple, guided approach to APB creation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Easily modified or extended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Several example APB’s available for popular RHSCL services</a:t>
            </a: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4" name="Google Shape;904;p16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 Definition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5" name="Google Shape;905;p160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Definition Format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6" name="Google Shape;906;p160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07" name="Google Shape;907;p160"/>
          <p:cNvGrpSpPr/>
          <p:nvPr/>
        </p:nvGrpSpPr>
        <p:grpSpPr>
          <a:xfrm>
            <a:off x="5105383" y="1110491"/>
            <a:ext cx="3831050" cy="3511115"/>
            <a:chOff x="5097625" y="1171175"/>
            <a:chExt cx="3831050" cy="3511115"/>
          </a:xfrm>
        </p:grpSpPr>
        <p:sp>
          <p:nvSpPr>
            <p:cNvPr id="908" name="Google Shape;908;p160"/>
            <p:cNvSpPr/>
            <p:nvPr/>
          </p:nvSpPr>
          <p:spPr>
            <a:xfrm>
              <a:off x="5135175" y="1171175"/>
              <a:ext cx="3793500" cy="2430600"/>
            </a:xfrm>
            <a:prstGeom prst="cube">
              <a:avLst>
                <a:gd name="adj" fmla="val 25000"/>
              </a:avLst>
            </a:prstGeom>
            <a:solidFill>
              <a:srgbClr val="3A81BA">
                <a:alpha val="51764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60"/>
            <p:cNvSpPr/>
            <p:nvPr/>
          </p:nvSpPr>
          <p:spPr>
            <a:xfrm>
              <a:off x="5186838" y="2427303"/>
              <a:ext cx="787752" cy="491076"/>
            </a:xfrm>
            <a:prstGeom prst="flowChartTerminator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Ansible Runtime</a:t>
              </a: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0"/>
            <p:cNvSpPr/>
            <p:nvPr/>
          </p:nvSpPr>
          <p:spPr>
            <a:xfrm>
              <a:off x="6074900" y="1838325"/>
              <a:ext cx="2177700" cy="1707000"/>
            </a:xfrm>
            <a:prstGeom prst="rect">
              <a:avLst/>
            </a:prstGeom>
            <a:solidFill>
              <a:srgbClr val="DCDCD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Directory of files</a:t>
              </a: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0"/>
            <p:cNvSpPr txBox="1"/>
            <p:nvPr/>
          </p:nvSpPr>
          <p:spPr>
            <a:xfrm>
              <a:off x="5804050" y="1336702"/>
              <a:ext cx="23316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Ansible Playbook Bundle (APB) Definition</a:t>
              </a:r>
              <a:endParaRPr sz="11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0"/>
            <p:cNvSpPr txBox="1"/>
            <p:nvPr/>
          </p:nvSpPr>
          <p:spPr>
            <a:xfrm>
              <a:off x="6221042" y="2110832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provision.yaml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0"/>
            <p:cNvSpPr txBox="1"/>
            <p:nvPr/>
          </p:nvSpPr>
          <p:spPr>
            <a:xfrm>
              <a:off x="6221042" y="2301064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deprovision.yaml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0"/>
            <p:cNvSpPr txBox="1"/>
            <p:nvPr/>
          </p:nvSpPr>
          <p:spPr>
            <a:xfrm>
              <a:off x="6221042" y="2491296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bind.yaml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0"/>
            <p:cNvSpPr txBox="1"/>
            <p:nvPr/>
          </p:nvSpPr>
          <p:spPr>
            <a:xfrm>
              <a:off x="6221042" y="2683770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unbind.yaml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0"/>
            <p:cNvSpPr txBox="1"/>
            <p:nvPr/>
          </p:nvSpPr>
          <p:spPr>
            <a:xfrm>
              <a:off x="6221042" y="2876244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update.yaml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0"/>
            <p:cNvSpPr txBox="1"/>
            <p:nvPr/>
          </p:nvSpPr>
          <p:spPr>
            <a:xfrm>
              <a:off x="7251325" y="2110851"/>
              <a:ext cx="866700" cy="1307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Role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0"/>
            <p:cNvSpPr/>
            <p:nvPr/>
          </p:nvSpPr>
          <p:spPr>
            <a:xfrm>
              <a:off x="5814617" y="3682090"/>
              <a:ext cx="1746300" cy="1000200"/>
            </a:xfrm>
            <a:prstGeom prst="foldedCorner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provision.yaml	=   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Install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deprovision.yaml	=   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Uninstall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bind.yaml		=   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Grant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unbind.yaml	=   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Revoke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update.yaml	=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Upgrade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test.yaml		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=   Test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abp.yaml		=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Metadata</a:t>
              </a:r>
              <a:endParaRPr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919" name="Google Shape;919;p160"/>
            <p:cNvCxnSpPr>
              <a:stCxn id="920" idx="2"/>
              <a:endCxn id="918" idx="0"/>
            </p:cNvCxnSpPr>
            <p:nvPr/>
          </p:nvCxnSpPr>
          <p:spPr>
            <a:xfrm rot="5400000">
              <a:off x="6558542" y="3547232"/>
              <a:ext cx="264300" cy="5700"/>
            </a:xfrm>
            <a:prstGeom prst="curvedConnector3">
              <a:avLst>
                <a:gd name="adj1" fmla="val 72933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triangle" w="lg" len="lg"/>
              <a:tailEnd type="none" w="sm" len="sm"/>
            </a:ln>
          </p:spPr>
        </p:cxnSp>
        <p:sp>
          <p:nvSpPr>
            <p:cNvPr id="921" name="Google Shape;921;p160"/>
            <p:cNvSpPr txBox="1"/>
            <p:nvPr/>
          </p:nvSpPr>
          <p:spPr>
            <a:xfrm>
              <a:off x="5097625" y="1904831"/>
              <a:ext cx="9645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Minimal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RHEL Image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0"/>
            <p:cNvSpPr txBox="1"/>
            <p:nvPr/>
          </p:nvSpPr>
          <p:spPr>
            <a:xfrm>
              <a:off x="6221042" y="3253832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apb.yaml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0"/>
            <p:cNvSpPr txBox="1"/>
            <p:nvPr/>
          </p:nvSpPr>
          <p:spPr>
            <a:xfrm>
              <a:off x="6226041" y="3064884"/>
              <a:ext cx="945000" cy="16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test.yaml</a:t>
              </a:r>
              <a:endParaRPr sz="7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the Automation Broker and APBs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8" name="Google Shape;928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Abstracts OSB API details……….focus on a simple contract, ‘Service Bundle’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Provision, Deprovision, Bind, Unbind, Update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‘Service Bundle’ contract is lightweight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Executable Image first argument passed in corresponds to method to invoke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 Ansible Playbook Bundles (APBs)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Each method is backed by a playbook to execute.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Extensible for other Service Bundle implementations, i.e. Bash, Java, Puppet, Salt, etc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Decouples release cycle of Broker vs Content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Think of analogy of yum/dnf and RPMs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Broker acts as the infrastructure for managing services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Broker is updated each release of OpenShift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APBs are the content of the services to be consumed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APBs are updated as desired by product team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161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62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Creating an APB</a:t>
            </a:r>
            <a:endParaRPr sz="24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5" name="Google Shape;935;p162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63"/>
          <p:cNvSpPr txBox="1"/>
          <p:nvPr/>
        </p:nvSpPr>
        <p:spPr>
          <a:xfrm>
            <a:off x="428900" y="0"/>
            <a:ext cx="7490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1" name="Google Shape;941;p163"/>
          <p:cNvSpPr txBox="1"/>
          <p:nvPr/>
        </p:nvSpPr>
        <p:spPr>
          <a:xfrm>
            <a:off x="512850" y="685800"/>
            <a:ext cx="8118300" cy="30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Steps to create an APB: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Run: </a:t>
            </a:r>
            <a:r>
              <a:rPr lang="en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apb init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lphaL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Generates skeleton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Edit:  Ansible playbooks/roles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lphaL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Edit as desired for your use case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Edit </a:t>
            </a:r>
            <a:r>
              <a:rPr lang="en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apb.yml 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expose parameters and plans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romanLcPeriod"/>
            </a:pPr>
            <a:r>
              <a:rPr lang="en" sz="18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Format is documentated here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Run: </a:t>
            </a:r>
            <a:r>
              <a:rPr lang="en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apb prepare</a:t>
            </a: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lphaL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update Dockerfile with image labels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Build container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lphaLcPeriod"/>
            </a:pPr>
            <a:r>
              <a:rPr lang="en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apb build</a:t>
            </a: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lang="en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build .</a:t>
            </a:r>
            <a:endParaRPr sz="1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Push to a registry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2" name="Google Shape;942;p163" descr="check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0213" y="9851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4"/>
          <p:cNvSpPr/>
          <p:nvPr/>
        </p:nvSpPr>
        <p:spPr>
          <a:xfrm>
            <a:off x="352700" y="1396000"/>
            <a:ext cx="3115200" cy="30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64"/>
          <p:cNvSpPr txBox="1"/>
          <p:nvPr/>
        </p:nvSpPr>
        <p:spPr>
          <a:xfrm>
            <a:off x="4289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164"/>
          <p:cNvSpPr txBox="1"/>
          <p:nvPr/>
        </p:nvSpPr>
        <p:spPr>
          <a:xfrm>
            <a:off x="377575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abp.yaml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0" name="Google Shape;950;p164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950" y="1546924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64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29645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64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50" y="2522449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64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34217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64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38789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164"/>
          <p:cNvCxnSpPr>
            <a:stCxn id="950" idx="2"/>
            <a:endCxn id="952" idx="1"/>
          </p:cNvCxnSpPr>
          <p:nvPr/>
        </p:nvCxnSpPr>
        <p:spPr>
          <a:xfrm rot="-5400000" flipH="1">
            <a:off x="525850" y="2282474"/>
            <a:ext cx="7914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6" name="Google Shape;956;p164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20501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164"/>
          <p:cNvCxnSpPr>
            <a:stCxn id="950" idx="2"/>
            <a:endCxn id="956" idx="1"/>
          </p:cNvCxnSpPr>
          <p:nvPr/>
        </p:nvCxnSpPr>
        <p:spPr>
          <a:xfrm rot="-5400000" flipH="1">
            <a:off x="749650" y="2058674"/>
            <a:ext cx="343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8" name="Google Shape;958;p164"/>
          <p:cNvSpPr txBox="1"/>
          <p:nvPr/>
        </p:nvSpPr>
        <p:spPr>
          <a:xfrm>
            <a:off x="1446550" y="20501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abp.yml</a:t>
            </a:r>
            <a:endParaRPr sz="1800" b="1" i="0" u="sng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64"/>
          <p:cNvSpPr txBox="1"/>
          <p:nvPr/>
        </p:nvSpPr>
        <p:spPr>
          <a:xfrm>
            <a:off x="1446550" y="24548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playbooks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64"/>
          <p:cNvSpPr txBox="1"/>
          <p:nvPr/>
        </p:nvSpPr>
        <p:spPr>
          <a:xfrm>
            <a:off x="1598950" y="2912075"/>
            <a:ext cx="1782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64"/>
          <p:cNvSpPr txBox="1"/>
          <p:nvPr/>
        </p:nvSpPr>
        <p:spPr>
          <a:xfrm>
            <a:off x="1598950" y="3369275"/>
            <a:ext cx="1917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64"/>
          <p:cNvSpPr txBox="1"/>
          <p:nvPr/>
        </p:nvSpPr>
        <p:spPr>
          <a:xfrm>
            <a:off x="1446550" y="38264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Dockerfile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64"/>
          <p:cNvSpPr txBox="1">
            <a:spLocks noGrp="1"/>
          </p:cNvSpPr>
          <p:nvPr>
            <p:ph type="body" idx="4294967295"/>
          </p:nvPr>
        </p:nvSpPr>
        <p:spPr>
          <a:xfrm>
            <a:off x="4136825" y="1307925"/>
            <a:ext cx="4820100" cy="339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name:  helloworld-apb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image: myorg/helloworld-apb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6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" sz="6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parameters: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name: namespace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type: string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default: hello-world-apb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- name: message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type: string</a:t>
            </a:r>
            <a:b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default: "Hello World"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4" name="Google Shape;964;p164"/>
          <p:cNvCxnSpPr/>
          <p:nvPr/>
        </p:nvCxnSpPr>
        <p:spPr>
          <a:xfrm>
            <a:off x="2485350" y="2302425"/>
            <a:ext cx="15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965" name="Google Shape;965;p164"/>
          <p:cNvCxnSpPr>
            <a:stCxn id="952" idx="2"/>
            <a:endCxn id="951" idx="1"/>
          </p:cNvCxnSpPr>
          <p:nvPr/>
        </p:nvCxnSpPr>
        <p:spPr>
          <a:xfrm rot="-5400000" flipH="1">
            <a:off x="1085050" y="3003599"/>
            <a:ext cx="28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6" name="Google Shape;966;p164"/>
          <p:cNvCxnSpPr>
            <a:stCxn id="952" idx="2"/>
            <a:endCxn id="953" idx="1"/>
          </p:cNvCxnSpPr>
          <p:nvPr/>
        </p:nvCxnSpPr>
        <p:spPr>
          <a:xfrm rot="-5400000" flipH="1">
            <a:off x="856450" y="3232199"/>
            <a:ext cx="739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7" name="Google Shape;967;p164"/>
          <p:cNvCxnSpPr>
            <a:stCxn id="950" idx="2"/>
            <a:endCxn id="954" idx="1"/>
          </p:cNvCxnSpPr>
          <p:nvPr/>
        </p:nvCxnSpPr>
        <p:spPr>
          <a:xfrm rot="-5400000" flipH="1">
            <a:off x="-164750" y="2973074"/>
            <a:ext cx="217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5"/>
          <p:cNvSpPr/>
          <p:nvPr/>
        </p:nvSpPr>
        <p:spPr>
          <a:xfrm>
            <a:off x="352700" y="1396000"/>
            <a:ext cx="3135600" cy="30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65"/>
          <p:cNvSpPr txBox="1"/>
          <p:nvPr/>
        </p:nvSpPr>
        <p:spPr>
          <a:xfrm>
            <a:off x="4289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165"/>
          <p:cNvSpPr txBox="1"/>
          <p:nvPr/>
        </p:nvSpPr>
        <p:spPr>
          <a:xfrm>
            <a:off x="377575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provision.yml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5" name="Google Shape;975;p165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950" y="1546924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65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29645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65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50" y="2522449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65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34217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65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38789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165"/>
          <p:cNvCxnSpPr>
            <a:stCxn id="975" idx="2"/>
            <a:endCxn id="977" idx="1"/>
          </p:cNvCxnSpPr>
          <p:nvPr/>
        </p:nvCxnSpPr>
        <p:spPr>
          <a:xfrm rot="-5400000" flipH="1">
            <a:off x="525850" y="2282474"/>
            <a:ext cx="7914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1" name="Google Shape;981;p165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20501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165"/>
          <p:cNvCxnSpPr>
            <a:stCxn id="975" idx="2"/>
            <a:endCxn id="981" idx="1"/>
          </p:cNvCxnSpPr>
          <p:nvPr/>
        </p:nvCxnSpPr>
        <p:spPr>
          <a:xfrm rot="-5400000" flipH="1">
            <a:off x="749650" y="2058674"/>
            <a:ext cx="343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3" name="Google Shape;983;p165"/>
          <p:cNvSpPr txBox="1"/>
          <p:nvPr/>
        </p:nvSpPr>
        <p:spPr>
          <a:xfrm>
            <a:off x="1446550" y="20501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abp.yml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65"/>
          <p:cNvSpPr txBox="1"/>
          <p:nvPr/>
        </p:nvSpPr>
        <p:spPr>
          <a:xfrm>
            <a:off x="1446550" y="24548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playbooks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65"/>
          <p:cNvSpPr txBox="1"/>
          <p:nvPr/>
        </p:nvSpPr>
        <p:spPr>
          <a:xfrm>
            <a:off x="1598950" y="2912075"/>
            <a:ext cx="1782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provision.yml</a:t>
            </a:r>
            <a:endParaRPr sz="1800" b="1" i="0" u="sng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65"/>
          <p:cNvSpPr txBox="1"/>
          <p:nvPr/>
        </p:nvSpPr>
        <p:spPr>
          <a:xfrm>
            <a:off x="1598950" y="3369275"/>
            <a:ext cx="1917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65"/>
          <p:cNvSpPr txBox="1"/>
          <p:nvPr/>
        </p:nvSpPr>
        <p:spPr>
          <a:xfrm>
            <a:off x="1446550" y="38264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Dockerfile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65"/>
          <p:cNvSpPr txBox="1">
            <a:spLocks noGrp="1"/>
          </p:cNvSpPr>
          <p:nvPr>
            <p:ph type="body" idx="4294967295"/>
          </p:nvPr>
        </p:nvSpPr>
        <p:spPr>
          <a:xfrm>
            <a:off x="3725650" y="1307925"/>
            <a:ext cx="5224800" cy="339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name: Deploy sampleapp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 localhost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connection: local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tasks: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- name: create namespace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shell: "oc new-project {{ ns }}"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- name: create app dc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shell: "oc create -n {{ ns }} -f sampleapp.yml"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7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9" name="Google Shape;989;p165"/>
          <p:cNvCxnSpPr/>
          <p:nvPr/>
        </p:nvCxnSpPr>
        <p:spPr>
          <a:xfrm>
            <a:off x="3354425" y="3217275"/>
            <a:ext cx="32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990" name="Google Shape;990;p165"/>
          <p:cNvCxnSpPr>
            <a:stCxn id="977" idx="2"/>
            <a:endCxn id="976" idx="1"/>
          </p:cNvCxnSpPr>
          <p:nvPr/>
        </p:nvCxnSpPr>
        <p:spPr>
          <a:xfrm rot="-5400000" flipH="1">
            <a:off x="1085050" y="3003599"/>
            <a:ext cx="28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1" name="Google Shape;991;p165"/>
          <p:cNvCxnSpPr>
            <a:stCxn id="977" idx="2"/>
            <a:endCxn id="978" idx="1"/>
          </p:cNvCxnSpPr>
          <p:nvPr/>
        </p:nvCxnSpPr>
        <p:spPr>
          <a:xfrm rot="-5400000" flipH="1">
            <a:off x="856450" y="3232199"/>
            <a:ext cx="739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2" name="Google Shape;992;p165"/>
          <p:cNvCxnSpPr>
            <a:stCxn id="975" idx="2"/>
            <a:endCxn id="979" idx="1"/>
          </p:cNvCxnSpPr>
          <p:nvPr/>
        </p:nvCxnSpPr>
        <p:spPr>
          <a:xfrm rot="-5400000" flipH="1">
            <a:off x="-164750" y="2973074"/>
            <a:ext cx="217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3" name="Google Shape;993;p165"/>
          <p:cNvSpPr/>
          <p:nvPr/>
        </p:nvSpPr>
        <p:spPr>
          <a:xfrm>
            <a:off x="6768250" y="123525"/>
            <a:ext cx="2182200" cy="2269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Concept only, current APBs will not actually create/delete a namespace</a:t>
            </a:r>
            <a:endParaRPr sz="1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6"/>
          <p:cNvSpPr/>
          <p:nvPr/>
        </p:nvSpPr>
        <p:spPr>
          <a:xfrm>
            <a:off x="352700" y="1396000"/>
            <a:ext cx="3135600" cy="30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66"/>
          <p:cNvSpPr txBox="1"/>
          <p:nvPr/>
        </p:nvSpPr>
        <p:spPr>
          <a:xfrm>
            <a:off x="4289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166"/>
          <p:cNvSpPr txBox="1"/>
          <p:nvPr/>
        </p:nvSpPr>
        <p:spPr>
          <a:xfrm>
            <a:off x="377575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deprovision.yml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1" name="Google Shape;1001;p166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950" y="1546924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66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29645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66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50" y="2522449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66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34217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66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38789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" name="Google Shape;1006;p166"/>
          <p:cNvCxnSpPr>
            <a:stCxn id="1001" idx="2"/>
            <a:endCxn id="1003" idx="1"/>
          </p:cNvCxnSpPr>
          <p:nvPr/>
        </p:nvCxnSpPr>
        <p:spPr>
          <a:xfrm rot="-5400000" flipH="1">
            <a:off x="525850" y="2282474"/>
            <a:ext cx="7914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7" name="Google Shape;1007;p166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20501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" name="Google Shape;1008;p166"/>
          <p:cNvCxnSpPr>
            <a:stCxn id="1001" idx="2"/>
            <a:endCxn id="1007" idx="1"/>
          </p:cNvCxnSpPr>
          <p:nvPr/>
        </p:nvCxnSpPr>
        <p:spPr>
          <a:xfrm rot="-5400000" flipH="1">
            <a:off x="749650" y="2058674"/>
            <a:ext cx="343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9" name="Google Shape;1009;p166"/>
          <p:cNvSpPr txBox="1"/>
          <p:nvPr/>
        </p:nvSpPr>
        <p:spPr>
          <a:xfrm>
            <a:off x="1446550" y="20501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abp.yml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66"/>
          <p:cNvSpPr txBox="1"/>
          <p:nvPr/>
        </p:nvSpPr>
        <p:spPr>
          <a:xfrm>
            <a:off x="1446550" y="24548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playbooks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66"/>
          <p:cNvSpPr txBox="1"/>
          <p:nvPr/>
        </p:nvSpPr>
        <p:spPr>
          <a:xfrm>
            <a:off x="1598950" y="2912075"/>
            <a:ext cx="1782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66"/>
          <p:cNvSpPr txBox="1"/>
          <p:nvPr/>
        </p:nvSpPr>
        <p:spPr>
          <a:xfrm>
            <a:off x="1598950" y="3369275"/>
            <a:ext cx="1917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deprovision.yml</a:t>
            </a:r>
            <a:endParaRPr sz="1800" b="1" i="0" u="sng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66"/>
          <p:cNvSpPr txBox="1"/>
          <p:nvPr/>
        </p:nvSpPr>
        <p:spPr>
          <a:xfrm>
            <a:off x="1446550" y="38264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Dockerfile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66"/>
          <p:cNvSpPr txBox="1">
            <a:spLocks noGrp="1"/>
          </p:cNvSpPr>
          <p:nvPr>
            <p:ph type="body" idx="4294967295"/>
          </p:nvPr>
        </p:nvSpPr>
        <p:spPr>
          <a:xfrm>
            <a:off x="3725650" y="1307925"/>
            <a:ext cx="5224800" cy="339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name: Uninstall sampleapp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hosts: localhost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connection: local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tasks: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- name: delete namespace</a:t>
            </a:r>
            <a:b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shell: "oc delete project {{ ns }}"</a:t>
            </a:r>
            <a:endParaRPr sz="17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5" name="Google Shape;1015;p166"/>
          <p:cNvCxnSpPr/>
          <p:nvPr/>
        </p:nvCxnSpPr>
        <p:spPr>
          <a:xfrm>
            <a:off x="3506825" y="3598275"/>
            <a:ext cx="1917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16" name="Google Shape;1016;p166"/>
          <p:cNvCxnSpPr>
            <a:stCxn id="1003" idx="2"/>
            <a:endCxn id="1002" idx="1"/>
          </p:cNvCxnSpPr>
          <p:nvPr/>
        </p:nvCxnSpPr>
        <p:spPr>
          <a:xfrm rot="-5400000" flipH="1">
            <a:off x="1085050" y="3003599"/>
            <a:ext cx="28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7" name="Google Shape;1017;p166"/>
          <p:cNvCxnSpPr>
            <a:stCxn id="1003" idx="2"/>
            <a:endCxn id="1004" idx="1"/>
          </p:cNvCxnSpPr>
          <p:nvPr/>
        </p:nvCxnSpPr>
        <p:spPr>
          <a:xfrm rot="-5400000" flipH="1">
            <a:off x="856450" y="3232199"/>
            <a:ext cx="739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8" name="Google Shape;1018;p166"/>
          <p:cNvCxnSpPr>
            <a:stCxn id="1001" idx="2"/>
            <a:endCxn id="1005" idx="1"/>
          </p:cNvCxnSpPr>
          <p:nvPr/>
        </p:nvCxnSpPr>
        <p:spPr>
          <a:xfrm rot="-5400000" flipH="1">
            <a:off x="-164750" y="2973074"/>
            <a:ext cx="217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9" name="Google Shape;1019;p166"/>
          <p:cNvSpPr/>
          <p:nvPr/>
        </p:nvSpPr>
        <p:spPr>
          <a:xfrm>
            <a:off x="6768250" y="123525"/>
            <a:ext cx="2182200" cy="2269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Concept only, current APBs will not actually create/delete a namespace</a:t>
            </a:r>
            <a:endParaRPr sz="1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7"/>
          <p:cNvSpPr/>
          <p:nvPr/>
        </p:nvSpPr>
        <p:spPr>
          <a:xfrm>
            <a:off x="352700" y="1396000"/>
            <a:ext cx="3067800" cy="30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67"/>
          <p:cNvSpPr txBox="1"/>
          <p:nvPr/>
        </p:nvSpPr>
        <p:spPr>
          <a:xfrm>
            <a:off x="4289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(APB)</a:t>
            </a:r>
            <a:endParaRPr sz="2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167"/>
          <p:cNvSpPr txBox="1"/>
          <p:nvPr/>
        </p:nvSpPr>
        <p:spPr>
          <a:xfrm>
            <a:off x="377575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Dockerfile - Ansible runtime for base image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7" name="Google Shape;1027;p167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950" y="1546924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67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29645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67" descr="file_system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50" y="2522449"/>
            <a:ext cx="4968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67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4550" y="3421775"/>
            <a:ext cx="417250" cy="4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67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38789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2" name="Google Shape;1032;p167"/>
          <p:cNvCxnSpPr>
            <a:stCxn id="1027" idx="2"/>
            <a:endCxn id="1029" idx="1"/>
          </p:cNvCxnSpPr>
          <p:nvPr/>
        </p:nvCxnSpPr>
        <p:spPr>
          <a:xfrm rot="-5400000" flipH="1">
            <a:off x="525850" y="2282474"/>
            <a:ext cx="7914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3" name="Google Shape;1033;p167" descr="fil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50" y="2050175"/>
            <a:ext cx="417250" cy="4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167"/>
          <p:cNvCxnSpPr>
            <a:stCxn id="1027" idx="2"/>
            <a:endCxn id="1033" idx="1"/>
          </p:cNvCxnSpPr>
          <p:nvPr/>
        </p:nvCxnSpPr>
        <p:spPr>
          <a:xfrm rot="-5400000" flipH="1">
            <a:off x="749650" y="2058674"/>
            <a:ext cx="343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5" name="Google Shape;1035;p167"/>
          <p:cNvSpPr txBox="1"/>
          <p:nvPr/>
        </p:nvSpPr>
        <p:spPr>
          <a:xfrm>
            <a:off x="1446550" y="20501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abp.yml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67"/>
          <p:cNvSpPr txBox="1"/>
          <p:nvPr/>
        </p:nvSpPr>
        <p:spPr>
          <a:xfrm>
            <a:off x="1446550" y="24548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playbooks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67"/>
          <p:cNvSpPr txBox="1"/>
          <p:nvPr/>
        </p:nvSpPr>
        <p:spPr>
          <a:xfrm>
            <a:off x="1598950" y="2912075"/>
            <a:ext cx="1782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67"/>
          <p:cNvSpPr txBox="1"/>
          <p:nvPr/>
        </p:nvSpPr>
        <p:spPr>
          <a:xfrm>
            <a:off x="1598950" y="3369275"/>
            <a:ext cx="19179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deprovision.yml</a:t>
            </a:r>
            <a:endParaRPr sz="1800" b="0" i="0" u="none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67"/>
          <p:cNvSpPr txBox="1"/>
          <p:nvPr/>
        </p:nvSpPr>
        <p:spPr>
          <a:xfrm>
            <a:off x="1446550" y="3826475"/>
            <a:ext cx="14433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sng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Dockerfile</a:t>
            </a:r>
            <a:endParaRPr sz="1800" b="1" i="0" u="sng" strike="noStrike" cap="non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67"/>
          <p:cNvSpPr txBox="1">
            <a:spLocks noGrp="1"/>
          </p:cNvSpPr>
          <p:nvPr>
            <p:ph type="body" idx="4294967295"/>
          </p:nvPr>
        </p:nvSpPr>
        <p:spPr>
          <a:xfrm>
            <a:off x="3725650" y="1307925"/>
            <a:ext cx="5224800" cy="339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FROM ansibleplaybookbundle/apb-base</a:t>
            </a:r>
            <a:endParaRPr sz="12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LABEL "com.redhat.apb.version"="0.1.0"</a:t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LABEL "com.redhat.apb.spec"=”...&lt;base64 encoded apb.yml data &gt;…”</a:t>
            </a:r>
            <a:endParaRPr sz="12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verpas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ADD roles /opt/ansible/roles</a:t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ADD playbooks /opt/apb/actions</a:t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RUN useradd -u 1001 -r -g 0 -M -b /opt/apb -s /sbin/nologin -c "apb user" apb</a:t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RUN chown -R 1001:0 /opt/{ansible,apb}</a:t>
            </a:r>
            <a:b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USER 1001</a:t>
            </a:r>
            <a:endParaRPr sz="1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1" name="Google Shape;1041;p167"/>
          <p:cNvCxnSpPr/>
          <p:nvPr/>
        </p:nvCxnSpPr>
        <p:spPr>
          <a:xfrm rot="10800000" flipH="1">
            <a:off x="2756425" y="4060775"/>
            <a:ext cx="8658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42" name="Google Shape;1042;p167"/>
          <p:cNvCxnSpPr>
            <a:stCxn id="1029" idx="2"/>
            <a:endCxn id="1028" idx="1"/>
          </p:cNvCxnSpPr>
          <p:nvPr/>
        </p:nvCxnSpPr>
        <p:spPr>
          <a:xfrm rot="-5400000" flipH="1">
            <a:off x="1085050" y="3003599"/>
            <a:ext cx="28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167"/>
          <p:cNvCxnSpPr>
            <a:stCxn id="1029" idx="2"/>
            <a:endCxn id="1030" idx="1"/>
          </p:cNvCxnSpPr>
          <p:nvPr/>
        </p:nvCxnSpPr>
        <p:spPr>
          <a:xfrm rot="-5400000" flipH="1">
            <a:off x="856450" y="3232199"/>
            <a:ext cx="7398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4" name="Google Shape;1044;p167"/>
          <p:cNvCxnSpPr>
            <a:stCxn id="1027" idx="2"/>
            <a:endCxn id="1031" idx="1"/>
          </p:cNvCxnSpPr>
          <p:nvPr/>
        </p:nvCxnSpPr>
        <p:spPr>
          <a:xfrm rot="-5400000" flipH="1">
            <a:off x="-164750" y="2973074"/>
            <a:ext cx="2172600" cy="5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5" name="Google Shape;1045;p167"/>
          <p:cNvSpPr/>
          <p:nvPr/>
        </p:nvSpPr>
        <p:spPr>
          <a:xfrm>
            <a:off x="5743600" y="358475"/>
            <a:ext cx="3643200" cy="15564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com.redhat.apb.spec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is BASE64 encode of apb.yml</a:t>
            </a:r>
            <a:endParaRPr sz="1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apb prepare </a:t>
            </a:r>
            <a:r>
              <a:rPr lang="en" sz="1400" b="0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will keep this updated</a:t>
            </a:r>
            <a:endParaRPr sz="1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APB Examples: 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1" name="Google Shape;1051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Upstream Examples at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https://github.com/ansibleplaybookbundle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Hello World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https://github.com/ansibleplaybookbundle/hello-world-apb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https://github.com/ansibleplaybookbundle/postgresql-apb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Mediawiki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https://github.com/ansibleplaybookbundle/mediawiki-apb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AWS APB Examples: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https://github.com/search?q=org%3Aawslabs+servicebroker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~10 APBs published and made public as of reInvent Nov 2017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2" name="Google Shape;1052;p168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9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Environment</a:t>
            </a:r>
            <a:endParaRPr sz="36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p169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p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Introduction/Background Info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Service Catalog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Brokers and Open Service Broker API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 and Ansible Playbook Bundles (APBs)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Walk through Workflow of Catalog&lt;-&gt;Broker&lt;-&gt;APB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Automation 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creating an APB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Environments installing Broker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Links to more info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152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0"/>
          <p:cNvSpPr txBox="1">
            <a:spLocks noGrp="1"/>
          </p:cNvSpPr>
          <p:nvPr>
            <p:ph type="title"/>
          </p:nvPr>
        </p:nvSpPr>
        <p:spPr>
          <a:xfrm>
            <a:off x="311700" y="118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Environment:  OpenShift Focused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4" name="Google Shape;1064;p170"/>
          <p:cNvSpPr txBox="1">
            <a:spLocks noGrp="1"/>
          </p:cNvSpPr>
          <p:nvPr>
            <p:ph type="body" idx="1"/>
          </p:nvPr>
        </p:nvSpPr>
        <p:spPr>
          <a:xfrm>
            <a:off x="311700" y="636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oc cluster up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Then execute:  </a:t>
            </a: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run_latest_build.sh</a:t>
            </a: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 github: </a:t>
            </a:r>
            <a:r>
              <a:rPr lang="en" sz="1400" b="0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openshift/ansible-service-broker/master/scripts/run_latest_build.sh</a:t>
            </a:r>
            <a:endParaRPr sz="1400" b="0" i="1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minishift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Follow guide:  </a:t>
            </a: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docs/minishift.md</a:t>
            </a: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YouTube Video:  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Using the Ansible Broker with Minishift  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openshift-ansible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https://github.com/openshift/openshift-ansible/tree/master/roles/ansible_service_broker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Vagrant Env updated on each release of OpenShift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https://gitlab.sat.lab.tlv.redhat.com/rhci/vm_env/tree/master/openshift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fusor/catasb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scripts that use oc cluster up and deploy the 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Handle edge cases and tweaks for Broker developers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Automates ec2 instance creation, letsencrypt certs, etc for demos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170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71"/>
          <p:cNvSpPr txBox="1">
            <a:spLocks noGrp="1"/>
          </p:cNvSpPr>
          <p:nvPr>
            <p:ph type="title"/>
          </p:nvPr>
        </p:nvSpPr>
        <p:spPr>
          <a:xfrm>
            <a:off x="311700" y="118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Environment:  Kubernetes Focused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1" name="Google Shape;1071;p171"/>
          <p:cNvSpPr txBox="1">
            <a:spLocks noGrp="1"/>
          </p:cNvSpPr>
          <p:nvPr>
            <p:ph type="body" idx="1"/>
          </p:nvPr>
        </p:nvSpPr>
        <p:spPr>
          <a:xfrm>
            <a:off x="311700" y="636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Work in Progress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 effort was pure OpenShift focused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Recent sprints have added support for pure k8s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fusor/catasb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scripts that use oc cluster up and deploy the 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Handle edge cases and tweaks for Broker developers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Automates ec2 instance creation, letsencrypt certs, etc for demos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Run the local scripts with -k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“./reset-environment.sh -k”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171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2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Blog Posts</a:t>
            </a:r>
            <a:endParaRPr sz="36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8" name="Google Shape;1078;p172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Blog Posts to read for an APB Developer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4" name="Google Shape;1084;p173"/>
          <p:cNvSpPr txBox="1">
            <a:spLocks noGrp="1"/>
          </p:cNvSpPr>
          <p:nvPr>
            <p:ph type="body" idx="1"/>
          </p:nvPr>
        </p:nvSpPr>
        <p:spPr>
          <a:xfrm>
            <a:off x="311700" y="1363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AutoNum type="arabicPeriod"/>
            </a:pPr>
            <a:r>
              <a:rPr lang="en" sz="165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Up and Running with the OpenShift Ansible Broker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AutoNum type="arabicPeriod"/>
            </a:pPr>
            <a:r>
              <a:rPr lang="en" sz="165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APB Development Tutorial – MediaWiki 1.23 + PostgreSQL 9.5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Optional...below looks at APB development from ISV/Partner perspective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3375" algn="l" rtl="0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Clr>
                <a:srgbClr val="0071A7"/>
              </a:buClr>
              <a:buSzPts val="1650"/>
              <a:buFont typeface="Open Sans"/>
              <a:buChar char="●"/>
            </a:pPr>
            <a:r>
              <a:rPr lang="en" sz="165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Rocket.Chat Ansible Playbook Bundle Development &amp; Deployment Tutorial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173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4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Links to More Info</a:t>
            </a:r>
            <a:endParaRPr sz="36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1" name="Google Shape;1091;p174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Service Catalog - Links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Service Catalog Upstream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https://github.com/kubernetes-incubator/service-catalog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 is leading community effort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Paul Morie is Red Hatter moving this forward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More info on Service Catalog (</a:t>
            </a:r>
            <a:r>
              <a:rPr lang="en" sz="1400" b="0" i="1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 Commons talks from Paul Morie</a:t>
            </a: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OpenShift Commons Briefing #105: Service Catalog Update with Paul Morie (Red Hat)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OpenShift Commons Briefing #106: Service Catalog on OpenShift 3.7 Deep Dive with Paul Morie (Red Hat)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71A7"/>
              </a:buClr>
              <a:buSzPts val="1800"/>
              <a:buFont typeface="Proxima Nova"/>
              <a:buNone/>
            </a:pP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175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 - Links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p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Upstream Landing Page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http://automationbroker.io/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https://github.com/openshift/ansible-service-broker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Trello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https://trello.com/b/50JhiC5v/ansible-service-broker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Started Docs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https://github.com/openshift/ansible-service-broker#getting-started-with-the-ansible-service-broker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Blog Posts</a:t>
            </a:r>
            <a:endParaRPr sz="18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65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Up and Running with the OpenShift Ansible Broker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https://blog.openshift.com/category/technologies/service-catalog/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Posted on openshift blogs under ‘service-catalog’</a:t>
            </a:r>
            <a:endParaRPr sz="1400" b="0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5" name="Google Shape;1105;p176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 - Links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Google Shape;1111;p1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APB Spec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https://github.com/ansibleplaybookbundle/ansible-playbook-bundle/blob/master/docs/developers.md#apb-spec-file</a:t>
            </a:r>
            <a:endParaRPr sz="14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Upstream: 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https://github.com/ansibleplaybookbundle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AWS:           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https://github.com/search?q=org%3Aawslabs+servicebroker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~10 APBs published and made public as of reInvent Nov 2017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Blog Posts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65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APB Development Tutorial – MediaWiki 1.23 + PostgreSQL 9.5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33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6094"/>
              </a:buClr>
              <a:buSzPts val="1650"/>
              <a:buFont typeface="Open Sans"/>
              <a:buChar char="○"/>
            </a:pPr>
            <a:r>
              <a:rPr lang="en" sz="165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Rocket.Chat Ansible Playbook Bundle Development &amp; Deployment Tutorial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apb</a:t>
            </a: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tool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apb CLI </a:t>
            </a:r>
            <a:r>
              <a:rPr lang="en" sz="1400" b="0" i="0" u="sng" strike="noStrike" cap="none" dirty="0" smtClean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docs</a:t>
            </a:r>
            <a:r>
              <a:rPr lang="en" sz="1400" b="0" i="0" u="sng" strike="noStrike" cap="none" dirty="0" smtClean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</a:rPr>
              <a:t> 	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Install:   </a:t>
            </a:r>
            <a:r>
              <a:rPr lang="en" sz="14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pip install apb</a:t>
            </a:r>
            <a:endParaRPr sz="14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2" name="Google Shape;1112;p177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78"/>
          <p:cNvSpPr txBox="1">
            <a:spLocks noGrp="1"/>
          </p:cNvSpPr>
          <p:nvPr>
            <p:ph type="title"/>
          </p:nvPr>
        </p:nvSpPr>
        <p:spPr>
          <a:xfrm>
            <a:off x="311700" y="15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 Info for Automation Broker Team</a:t>
            </a:r>
            <a:endParaRPr sz="26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8" name="Google Shape;1118;p178"/>
          <p:cNvSpPr txBox="1">
            <a:spLocks noGrp="1"/>
          </p:cNvSpPr>
          <p:nvPr>
            <p:ph type="body" idx="1"/>
          </p:nvPr>
        </p:nvSpPr>
        <p:spPr>
          <a:xfrm>
            <a:off x="311700" y="903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Email List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https://www.redhat.com/mailman/listinfo/ansible-service-broker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■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ansible-service-broker@redhat.com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Please subscribe to receive announcements of new features/enhancements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IRC:  #asbroker on Freenode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http://webchat.freenode.net/?channels=%23asbroker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https://twitter.com/autom8broker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Youtube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https://www.youtube.com/channel/UC04eOMIMiV06_RSZPb4OOBw/videos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800"/>
              <a:buFont typeface="Proxima Nova"/>
              <a:buChar char="●"/>
            </a:pPr>
            <a:r>
              <a:rPr lang="en" sz="18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Individuals</a:t>
            </a:r>
            <a:endParaRPr sz="18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Management:    	Eric Dube, 		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edube@redhat.com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Engineering Management:	Todd Sanders, 	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tsanders@redhat.com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A7"/>
              </a:buClr>
              <a:buSzPts val="1400"/>
              <a:buFont typeface="Proxima Nova"/>
              <a:buChar char="○"/>
            </a:pPr>
            <a:r>
              <a:rPr lang="en" sz="14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Lead:			John Matthews,	</a:t>
            </a:r>
            <a:r>
              <a:rPr lang="en" sz="1400" b="0" i="0" u="sng" strike="noStrike" cap="none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jmatthews@redhat.com</a:t>
            </a:r>
            <a:endParaRPr sz="14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p178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10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23528" y="634515"/>
            <a:ext cx="86409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Source-to-Image for </a:t>
            </a:r>
            <a:r>
              <a:rPr lang="en-IN" dirty="0" err="1"/>
              <a:t>Ansible</a:t>
            </a:r>
            <a:r>
              <a:rPr lang="en-IN" dirty="0"/>
              <a:t> Playbook Bundle (APB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Source-to-Image for </a:t>
            </a:r>
            <a:r>
              <a:rPr lang="en-IN" dirty="0" err="1"/>
              <a:t>Ansible</a:t>
            </a:r>
            <a:r>
              <a:rPr lang="en-IN" dirty="0"/>
              <a:t> Playbook Bundle (APB)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www.youtube.com/watch?v=ZhLvlpqHI8U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Using </a:t>
            </a:r>
            <a:r>
              <a:rPr lang="en-IN" dirty="0" err="1"/>
              <a:t>Openshift</a:t>
            </a:r>
            <a:r>
              <a:rPr lang="en-IN" dirty="0"/>
              <a:t>, </a:t>
            </a:r>
            <a:r>
              <a:rPr lang="en-IN" dirty="0" err="1"/>
              <a:t>gitlab</a:t>
            </a:r>
            <a:r>
              <a:rPr lang="en-IN" dirty="0"/>
              <a:t> and Jenkins as pipeline-as-code - Yusuf </a:t>
            </a:r>
            <a:r>
              <a:rPr lang="en-IN" dirty="0" err="1"/>
              <a:t>Hadiwinata</a:t>
            </a:r>
            <a:endParaRPr lang="en-IN" dirty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www.youtube.com/watch?v=BAzvuFr73zc</a:t>
            </a:r>
            <a:endParaRPr lang="en-IN" dirty="0" smtClean="0"/>
          </a:p>
          <a:p>
            <a:endParaRPr lang="en-IN" dirty="0"/>
          </a:p>
          <a:p>
            <a:r>
              <a:rPr lang="en-IN" dirty="0"/>
              <a:t>Running open source </a:t>
            </a:r>
            <a:r>
              <a:rPr lang="en-IN" dirty="0" err="1"/>
              <a:t>DevSecOps</a:t>
            </a:r>
            <a:r>
              <a:rPr lang="en-IN" dirty="0"/>
              <a:t> using </a:t>
            </a:r>
            <a:r>
              <a:rPr lang="en-IN" dirty="0" err="1"/>
              <a:t>GitHub</a:t>
            </a:r>
            <a:r>
              <a:rPr lang="en-IN" dirty="0"/>
              <a:t>, Jenkins, Aqua, </a:t>
            </a:r>
            <a:r>
              <a:rPr lang="en-IN" dirty="0" err="1"/>
              <a:t>OpenShift</a:t>
            </a:r>
            <a:r>
              <a:rPr lang="en-IN" dirty="0"/>
              <a:t>, and </a:t>
            </a:r>
            <a:r>
              <a:rPr lang="en-IN" dirty="0" err="1"/>
              <a:t>SonarQube</a:t>
            </a:r>
            <a:endParaRPr lang="en-IN" dirty="0"/>
          </a:p>
          <a:p>
            <a:r>
              <a:rPr lang="en-IN">
                <a:hlinkClick r:id="rId4"/>
              </a:rPr>
              <a:t>https</a:t>
            </a:r>
            <a:r>
              <a:rPr lang="en-IN">
                <a:hlinkClick r:id="rId4"/>
              </a:rPr>
              <a:t>://</a:t>
            </a:r>
            <a:r>
              <a:rPr lang="en-IN" smtClean="0">
                <a:hlinkClick r:id="rId4"/>
              </a:rPr>
              <a:t>www.youtube.com/watch?v=okSoQAuuo6Y</a:t>
            </a:r>
            <a:endParaRPr lang="en-IN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24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53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Introduction/Background Info</a:t>
            </a:r>
            <a:endParaRPr sz="36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153"/>
          <p:cNvSpPr txBox="1">
            <a:spLocks noGrp="1"/>
          </p:cNvSpPr>
          <p:nvPr>
            <p:ph type="sldNum" idx="12"/>
          </p:nvPr>
        </p:nvSpPr>
        <p:spPr>
          <a:xfrm>
            <a:off x="-22292" y="4779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54"/>
          <p:cNvSpPr txBox="1"/>
          <p:nvPr/>
        </p:nvSpPr>
        <p:spPr>
          <a:xfrm>
            <a:off x="5528500" y="1327850"/>
            <a:ext cx="33336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Better experience for service consumers 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Streamlines “getting started” process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Task focused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Key call outs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search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workflow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 and manage services from a central interface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option ensures quick access to all services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8" name="Google Shape;718;p154" descr="Screen Shot 2017-10-03 at 3.03.29 PM.png"/>
          <p:cNvPicPr preferRelativeResize="0"/>
          <p:nvPr/>
        </p:nvPicPr>
        <p:blipFill rotWithShape="1">
          <a:blip r:embed="rId3">
            <a:alphaModFix/>
          </a:blip>
          <a:srcRect l="3694" t="10135" r="3951" b="7990"/>
          <a:stretch/>
        </p:blipFill>
        <p:spPr>
          <a:xfrm>
            <a:off x="463725" y="1273450"/>
            <a:ext cx="4951750" cy="336321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Catalog 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1800" b="0" i="1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kubernetes-incubator/service-catalog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154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Services are Published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154"/>
          <p:cNvSpPr txBox="1">
            <a:spLocks noGrp="1"/>
          </p:cNvSpPr>
          <p:nvPr>
            <p:ph type="sldNum" idx="4294967295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55"/>
          <p:cNvSpPr txBox="1"/>
          <p:nvPr/>
        </p:nvSpPr>
        <p:spPr>
          <a:xfrm>
            <a:off x="766700" y="3067525"/>
            <a:ext cx="79020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Brokers inform Service Catalog of the Service Classes it can provision</a:t>
            </a:r>
            <a:endParaRPr sz="1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Consumer only interacts with Service Catalog, the details of the Brokers are largely hidden</a:t>
            </a:r>
            <a:endParaRPr sz="1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Creates a process that is automated, standardized, and most importantly consistent</a:t>
            </a:r>
            <a:endParaRPr sz="14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7" name="Google Shape;727;p155"/>
          <p:cNvSpPr txBox="1">
            <a:spLocks noGrp="1"/>
          </p:cNvSpPr>
          <p:nvPr>
            <p:ph type="body" idx="1"/>
          </p:nvPr>
        </p:nvSpPr>
        <p:spPr>
          <a:xfrm>
            <a:off x="958850" y="105325"/>
            <a:ext cx="75177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D6A"/>
              </a:buClr>
              <a:buSzPts val="1400"/>
              <a:buFont typeface="Open Sans"/>
              <a:buNone/>
            </a:pPr>
            <a:r>
              <a:rPr lang="en" sz="2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Service Broker?</a:t>
            </a:r>
            <a:endParaRPr sz="26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8" name="Google Shape;728;p155"/>
          <p:cNvGrpSpPr/>
          <p:nvPr/>
        </p:nvGrpSpPr>
        <p:grpSpPr>
          <a:xfrm>
            <a:off x="902850" y="1165800"/>
            <a:ext cx="7573706" cy="1821600"/>
            <a:chOff x="902850" y="1546800"/>
            <a:chExt cx="7573706" cy="1821600"/>
          </a:xfrm>
        </p:grpSpPr>
        <p:sp>
          <p:nvSpPr>
            <p:cNvPr id="729" name="Google Shape;729;p155"/>
            <p:cNvSpPr/>
            <p:nvPr/>
          </p:nvSpPr>
          <p:spPr>
            <a:xfrm>
              <a:off x="958856" y="1546800"/>
              <a:ext cx="7517700" cy="1821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0" name="Google Shape;730;p1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7125" y="1821075"/>
              <a:ext cx="1100148" cy="7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155"/>
            <p:cNvSpPr txBox="1"/>
            <p:nvPr/>
          </p:nvSpPr>
          <p:spPr>
            <a:xfrm>
              <a:off x="902850" y="2719550"/>
              <a:ext cx="16533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SERVICE CONSUMER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732" name="Google Shape;732;p155"/>
            <p:cNvSpPr txBox="1"/>
            <p:nvPr/>
          </p:nvSpPr>
          <p:spPr>
            <a:xfrm>
              <a:off x="6694050" y="2719550"/>
              <a:ext cx="16533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SERVICE 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PROVIDER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33" name="Google Shape;733;p1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84790" y="1897275"/>
              <a:ext cx="762075" cy="762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4" name="Google Shape;734;p155"/>
            <p:cNvCxnSpPr/>
            <p:nvPr/>
          </p:nvCxnSpPr>
          <p:spPr>
            <a:xfrm>
              <a:off x="2199951" y="2210206"/>
              <a:ext cx="8703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735" name="Google Shape;735;p155"/>
            <p:cNvCxnSpPr/>
            <p:nvPr/>
          </p:nvCxnSpPr>
          <p:spPr>
            <a:xfrm>
              <a:off x="4056174" y="2210206"/>
              <a:ext cx="8892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736" name="Google Shape;736;p155"/>
            <p:cNvCxnSpPr/>
            <p:nvPr/>
          </p:nvCxnSpPr>
          <p:spPr>
            <a:xfrm>
              <a:off x="5987767" y="2210206"/>
              <a:ext cx="8304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737" name="Google Shape;737;p155"/>
            <p:cNvSpPr txBox="1"/>
            <p:nvPr/>
          </p:nvSpPr>
          <p:spPr>
            <a:xfrm>
              <a:off x="2739426" y="2719550"/>
              <a:ext cx="16533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SERVICE 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CATALOG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738" name="Google Shape;738;p155"/>
            <p:cNvSpPr txBox="1"/>
            <p:nvPr/>
          </p:nvSpPr>
          <p:spPr>
            <a:xfrm>
              <a:off x="4635038" y="2719550"/>
              <a:ext cx="16533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SERVICE 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BROKER</a:t>
              </a:r>
              <a:endParaRPr sz="14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39" name="Google Shape;739;p1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1200" y="1790275"/>
              <a:ext cx="532957" cy="82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1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83592" y="1920237"/>
              <a:ext cx="712550" cy="82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15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Expose and Provision Services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7" name="Google Shape;747;p156"/>
          <p:cNvCxnSpPr/>
          <p:nvPr/>
        </p:nvCxnSpPr>
        <p:spPr>
          <a:xfrm>
            <a:off x="3923689" y="2849538"/>
            <a:ext cx="397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8" name="Google Shape;748;p156"/>
          <p:cNvSpPr/>
          <p:nvPr/>
        </p:nvSpPr>
        <p:spPr>
          <a:xfrm>
            <a:off x="4048350" y="2763275"/>
            <a:ext cx="148200" cy="172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56"/>
          <p:cNvSpPr txBox="1"/>
          <p:nvPr/>
        </p:nvSpPr>
        <p:spPr>
          <a:xfrm>
            <a:off x="7083025" y="46934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56"/>
          <p:cNvSpPr txBox="1"/>
          <p:nvPr/>
        </p:nvSpPr>
        <p:spPr>
          <a:xfrm>
            <a:off x="532263" y="4282838"/>
            <a:ext cx="304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 SERVICE CATALOG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51" name="Google Shape;751;p156"/>
          <p:cNvGrpSpPr/>
          <p:nvPr/>
        </p:nvGrpSpPr>
        <p:grpSpPr>
          <a:xfrm>
            <a:off x="4807200" y="2138669"/>
            <a:ext cx="1115400" cy="628500"/>
            <a:chOff x="5019025" y="2365457"/>
            <a:chExt cx="1115400" cy="628500"/>
          </a:xfrm>
        </p:grpSpPr>
        <p:sp>
          <p:nvSpPr>
            <p:cNvPr id="752" name="Google Shape;752;p156"/>
            <p:cNvSpPr/>
            <p:nvPr/>
          </p:nvSpPr>
          <p:spPr>
            <a:xfrm>
              <a:off x="5019025" y="2365457"/>
              <a:ext cx="1115400" cy="6285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OpenShift</a:t>
              </a:r>
              <a:b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Ansible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Broker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3" name="Google Shape;753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25927" y="248037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4" name="Google Shape;754;p156"/>
          <p:cNvGrpSpPr/>
          <p:nvPr/>
        </p:nvGrpSpPr>
        <p:grpSpPr>
          <a:xfrm>
            <a:off x="4807200" y="1390469"/>
            <a:ext cx="1115400" cy="628500"/>
            <a:chOff x="5019025" y="1616269"/>
            <a:chExt cx="1115400" cy="628500"/>
          </a:xfrm>
        </p:grpSpPr>
        <p:sp>
          <p:nvSpPr>
            <p:cNvPr id="755" name="Google Shape;755;p156"/>
            <p:cNvSpPr/>
            <p:nvPr/>
          </p:nvSpPr>
          <p:spPr>
            <a:xfrm>
              <a:off x="5019025" y="1616269"/>
              <a:ext cx="1115400" cy="6285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OpenShift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Template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Broker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25927" y="174434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156"/>
          <p:cNvGrpSpPr/>
          <p:nvPr/>
        </p:nvGrpSpPr>
        <p:grpSpPr>
          <a:xfrm>
            <a:off x="4807200" y="2908406"/>
            <a:ext cx="1115400" cy="628500"/>
            <a:chOff x="5019025" y="3135190"/>
            <a:chExt cx="1115400" cy="628500"/>
          </a:xfrm>
        </p:grpSpPr>
        <p:sp>
          <p:nvSpPr>
            <p:cNvPr id="758" name="Google Shape;758;p156"/>
            <p:cNvSpPr/>
            <p:nvPr/>
          </p:nvSpPr>
          <p:spPr>
            <a:xfrm>
              <a:off x="5019025" y="3135190"/>
              <a:ext cx="1115400" cy="62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AWS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Service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Broker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9" name="Google Shape;759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25927" y="325885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0" name="Google Shape;760;p156"/>
          <p:cNvGrpSpPr/>
          <p:nvPr/>
        </p:nvGrpSpPr>
        <p:grpSpPr>
          <a:xfrm>
            <a:off x="4807200" y="3655329"/>
            <a:ext cx="1115400" cy="628500"/>
            <a:chOff x="5019025" y="3881129"/>
            <a:chExt cx="1115400" cy="628500"/>
          </a:xfrm>
        </p:grpSpPr>
        <p:sp>
          <p:nvSpPr>
            <p:cNvPr id="761" name="Google Shape;761;p156"/>
            <p:cNvSpPr/>
            <p:nvPr/>
          </p:nvSpPr>
          <p:spPr>
            <a:xfrm>
              <a:off x="5019025" y="3881129"/>
              <a:ext cx="1115400" cy="6285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Other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Service</a:t>
              </a:r>
              <a:endParaRPr sz="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Brokers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2" name="Google Shape;762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25927" y="3997598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156"/>
          <p:cNvGrpSpPr/>
          <p:nvPr/>
        </p:nvGrpSpPr>
        <p:grpSpPr>
          <a:xfrm>
            <a:off x="6175225" y="2138669"/>
            <a:ext cx="2174700" cy="628500"/>
            <a:chOff x="6310850" y="2364469"/>
            <a:chExt cx="2174700" cy="628500"/>
          </a:xfrm>
        </p:grpSpPr>
        <p:sp>
          <p:nvSpPr>
            <p:cNvPr id="764" name="Google Shape;764;p156"/>
            <p:cNvSpPr/>
            <p:nvPr/>
          </p:nvSpPr>
          <p:spPr>
            <a:xfrm>
              <a:off x="6310850" y="2364469"/>
              <a:ext cx="2174700" cy="6285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ANSIBLE </a:t>
              </a:r>
              <a:endPara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65" name="Google Shape;765;p156"/>
            <p:cNvGrpSpPr/>
            <p:nvPr/>
          </p:nvGrpSpPr>
          <p:grpSpPr>
            <a:xfrm>
              <a:off x="6500049" y="2705371"/>
              <a:ext cx="1734775" cy="236325"/>
              <a:chOff x="6500049" y="1919298"/>
              <a:chExt cx="1734775" cy="236325"/>
            </a:xfrm>
          </p:grpSpPr>
          <p:pic>
            <p:nvPicPr>
              <p:cNvPr id="766" name="Google Shape;766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00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7" name="Google Shape;767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048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" name="Google Shape;768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096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9" name="Google Shape;769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144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0" name="Google Shape;770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192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Google Shape;771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4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2" name="Google Shape;772;p156"/>
          <p:cNvGrpSpPr/>
          <p:nvPr/>
        </p:nvGrpSpPr>
        <p:grpSpPr>
          <a:xfrm>
            <a:off x="6175225" y="1390476"/>
            <a:ext cx="2174700" cy="628500"/>
            <a:chOff x="6310850" y="1615276"/>
            <a:chExt cx="2174700" cy="628500"/>
          </a:xfrm>
        </p:grpSpPr>
        <p:sp>
          <p:nvSpPr>
            <p:cNvPr id="773" name="Google Shape;773;p156"/>
            <p:cNvSpPr/>
            <p:nvPr/>
          </p:nvSpPr>
          <p:spPr>
            <a:xfrm>
              <a:off x="6310850" y="1615276"/>
              <a:ext cx="2174700" cy="6285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OPENSHIFT</a:t>
              </a:r>
              <a:endPara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74" name="Google Shape;774;p156"/>
            <p:cNvGrpSpPr/>
            <p:nvPr/>
          </p:nvGrpSpPr>
          <p:grpSpPr>
            <a:xfrm>
              <a:off x="6500049" y="1951395"/>
              <a:ext cx="1734775" cy="236325"/>
              <a:chOff x="6500049" y="1919298"/>
              <a:chExt cx="1734775" cy="236325"/>
            </a:xfrm>
          </p:grpSpPr>
          <p:pic>
            <p:nvPicPr>
              <p:cNvPr id="775" name="Google Shape;775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00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Google Shape;776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048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096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Google Shape;778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144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9" name="Google Shape;779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192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0" name="Google Shape;780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4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81" name="Google Shape;781;p156"/>
          <p:cNvGrpSpPr/>
          <p:nvPr/>
        </p:nvGrpSpPr>
        <p:grpSpPr>
          <a:xfrm>
            <a:off x="6175225" y="2908406"/>
            <a:ext cx="2174700" cy="628500"/>
            <a:chOff x="6310850" y="3134206"/>
            <a:chExt cx="2174700" cy="628500"/>
          </a:xfrm>
        </p:grpSpPr>
        <p:sp>
          <p:nvSpPr>
            <p:cNvPr id="782" name="Google Shape;782;p156"/>
            <p:cNvSpPr/>
            <p:nvPr/>
          </p:nvSpPr>
          <p:spPr>
            <a:xfrm>
              <a:off x="6310850" y="3134206"/>
              <a:ext cx="2174700" cy="62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AMAZON WEB SERVICES</a:t>
              </a:r>
              <a:endParaRPr sz="12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83" name="Google Shape;783;p156"/>
            <p:cNvGrpSpPr/>
            <p:nvPr/>
          </p:nvGrpSpPr>
          <p:grpSpPr>
            <a:xfrm>
              <a:off x="6500049" y="3475395"/>
              <a:ext cx="1734775" cy="236325"/>
              <a:chOff x="6500049" y="1919298"/>
              <a:chExt cx="1734775" cy="236325"/>
            </a:xfrm>
          </p:grpSpPr>
          <p:pic>
            <p:nvPicPr>
              <p:cNvPr id="784" name="Google Shape;784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00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" name="Google Shape;785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048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6" name="Google Shape;786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096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7" name="Google Shape;787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144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8" name="Google Shape;788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192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9" name="Google Shape;789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4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90" name="Google Shape;790;p156"/>
          <p:cNvGrpSpPr/>
          <p:nvPr/>
        </p:nvGrpSpPr>
        <p:grpSpPr>
          <a:xfrm>
            <a:off x="6175225" y="3654349"/>
            <a:ext cx="2174700" cy="628500"/>
            <a:chOff x="6310850" y="3880149"/>
            <a:chExt cx="2174700" cy="628500"/>
          </a:xfrm>
        </p:grpSpPr>
        <p:sp>
          <p:nvSpPr>
            <p:cNvPr id="791" name="Google Shape;791;p156"/>
            <p:cNvSpPr/>
            <p:nvPr/>
          </p:nvSpPr>
          <p:spPr>
            <a:xfrm>
              <a:off x="6310850" y="3880149"/>
              <a:ext cx="2174700" cy="6285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OTHER COMPATIBLE SERVICES</a:t>
              </a:r>
              <a:endParaRPr sz="11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92" name="Google Shape;792;p156"/>
            <p:cNvGrpSpPr/>
            <p:nvPr/>
          </p:nvGrpSpPr>
          <p:grpSpPr>
            <a:xfrm>
              <a:off x="6500049" y="4221346"/>
              <a:ext cx="1734775" cy="236325"/>
              <a:chOff x="6500049" y="1919298"/>
              <a:chExt cx="1734775" cy="236325"/>
            </a:xfrm>
          </p:grpSpPr>
          <p:pic>
            <p:nvPicPr>
              <p:cNvPr id="793" name="Google Shape;793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00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4" name="Google Shape;794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048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5" name="Google Shape;795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096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" name="Google Shape;796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144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" name="Google Shape;797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192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1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4049" y="1919298"/>
                <a:ext cx="210775" cy="236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99" name="Google Shape;799;p156"/>
          <p:cNvCxnSpPr>
            <a:stCxn id="755" idx="3"/>
            <a:endCxn id="773" idx="1"/>
          </p:cNvCxnSpPr>
          <p:nvPr/>
        </p:nvCxnSpPr>
        <p:spPr>
          <a:xfrm>
            <a:off x="5922600" y="1704719"/>
            <a:ext cx="252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0" name="Google Shape;800;p156"/>
          <p:cNvCxnSpPr>
            <a:stCxn id="752" idx="3"/>
            <a:endCxn id="764" idx="1"/>
          </p:cNvCxnSpPr>
          <p:nvPr/>
        </p:nvCxnSpPr>
        <p:spPr>
          <a:xfrm>
            <a:off x="5922600" y="2452919"/>
            <a:ext cx="252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1" name="Google Shape;801;p156"/>
          <p:cNvCxnSpPr>
            <a:stCxn id="758" idx="3"/>
            <a:endCxn id="782" idx="1"/>
          </p:cNvCxnSpPr>
          <p:nvPr/>
        </p:nvCxnSpPr>
        <p:spPr>
          <a:xfrm>
            <a:off x="5922600" y="3222656"/>
            <a:ext cx="252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2" name="Google Shape;802;p156"/>
          <p:cNvCxnSpPr>
            <a:stCxn id="761" idx="3"/>
            <a:endCxn id="791" idx="1"/>
          </p:cNvCxnSpPr>
          <p:nvPr/>
        </p:nvCxnSpPr>
        <p:spPr>
          <a:xfrm rot="10800000" flipH="1">
            <a:off x="5922600" y="3968679"/>
            <a:ext cx="2526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803" name="Google Shape;803;p156"/>
          <p:cNvSpPr txBox="1"/>
          <p:nvPr/>
        </p:nvSpPr>
        <p:spPr>
          <a:xfrm>
            <a:off x="8389802" y="2170173"/>
            <a:ext cx="754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</a:t>
            </a:r>
            <a:b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Playbook </a:t>
            </a:r>
            <a:b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Bundles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156"/>
          <p:cNvSpPr txBox="1"/>
          <p:nvPr/>
        </p:nvSpPr>
        <p:spPr>
          <a:xfrm>
            <a:off x="8389802" y="1480391"/>
            <a:ext cx="754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Templates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156"/>
          <p:cNvSpPr txBox="1"/>
          <p:nvPr/>
        </p:nvSpPr>
        <p:spPr>
          <a:xfrm>
            <a:off x="8389802" y="2961004"/>
            <a:ext cx="754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Public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Cloud</a:t>
            </a:r>
            <a:b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6" name="Google Shape;806;p156"/>
          <p:cNvCxnSpPr>
            <a:endCxn id="755" idx="1"/>
          </p:cNvCxnSpPr>
          <p:nvPr/>
        </p:nvCxnSpPr>
        <p:spPr>
          <a:xfrm rot="-5400000">
            <a:off x="3981750" y="2024369"/>
            <a:ext cx="1145100" cy="50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7" name="Google Shape;807;p156"/>
          <p:cNvCxnSpPr>
            <a:endCxn id="752" idx="1"/>
          </p:cNvCxnSpPr>
          <p:nvPr/>
        </p:nvCxnSpPr>
        <p:spPr>
          <a:xfrm rot="10800000" flipH="1">
            <a:off x="4301400" y="2452919"/>
            <a:ext cx="505800" cy="396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8" name="Google Shape;808;p156"/>
          <p:cNvCxnSpPr>
            <a:endCxn id="758" idx="1"/>
          </p:cNvCxnSpPr>
          <p:nvPr/>
        </p:nvCxnSpPr>
        <p:spPr>
          <a:xfrm>
            <a:off x="4301400" y="2849756"/>
            <a:ext cx="505800" cy="37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9" name="Google Shape;809;p156"/>
          <p:cNvCxnSpPr>
            <a:endCxn id="761" idx="1"/>
          </p:cNvCxnSpPr>
          <p:nvPr/>
        </p:nvCxnSpPr>
        <p:spPr>
          <a:xfrm rot="-5400000" flipH="1">
            <a:off x="3994500" y="3156879"/>
            <a:ext cx="1119600" cy="50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810" name="Google Shape;810;p156"/>
          <p:cNvSpPr txBox="1"/>
          <p:nvPr/>
        </p:nvSpPr>
        <p:spPr>
          <a:xfrm>
            <a:off x="8389802" y="3766391"/>
            <a:ext cx="754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</a:t>
            </a:r>
            <a:endParaRPr sz="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15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Catalog and Brokers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2" name="Google Shape;812;p156"/>
          <p:cNvSpPr txBox="1"/>
          <p:nvPr/>
        </p:nvSpPr>
        <p:spPr>
          <a:xfrm>
            <a:off x="5066738" y="4282838"/>
            <a:ext cx="304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BROKERS</a:t>
            </a:r>
            <a:endParaRPr sz="12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156"/>
          <p:cNvSpPr/>
          <p:nvPr/>
        </p:nvSpPr>
        <p:spPr>
          <a:xfrm rot="5400000">
            <a:off x="5404615" y="2906615"/>
            <a:ext cx="522900" cy="522900"/>
          </a:xfrm>
          <a:prstGeom prst="diagStripe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56"/>
          <p:cNvSpPr txBox="1"/>
          <p:nvPr/>
        </p:nvSpPr>
        <p:spPr>
          <a:xfrm>
            <a:off x="5795125" y="3121100"/>
            <a:ext cx="4858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56"/>
          <p:cNvSpPr txBox="1"/>
          <p:nvPr/>
        </p:nvSpPr>
        <p:spPr>
          <a:xfrm rot="2700000">
            <a:off x="5446951" y="2943957"/>
            <a:ext cx="505723" cy="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NEW!</a:t>
            </a: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156" descr="Screen Shot 2017-10-03 at 3.03.29 PM.png"/>
          <p:cNvPicPr preferRelativeResize="0"/>
          <p:nvPr/>
        </p:nvPicPr>
        <p:blipFill rotWithShape="1">
          <a:blip r:embed="rId5">
            <a:alphaModFix/>
          </a:blip>
          <a:srcRect l="3694" t="10135" r="3951" b="7990"/>
          <a:stretch/>
        </p:blipFill>
        <p:spPr>
          <a:xfrm>
            <a:off x="185875" y="1544925"/>
            <a:ext cx="3737823" cy="26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5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1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148638" y="2674249"/>
            <a:ext cx="1927824" cy="3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5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57"/>
          <p:cNvSpPr txBox="1">
            <a:spLocks noGrp="1"/>
          </p:cNvSpPr>
          <p:nvPr>
            <p:ph type="body" idx="1"/>
          </p:nvPr>
        </p:nvSpPr>
        <p:spPr>
          <a:xfrm>
            <a:off x="826700" y="1285675"/>
            <a:ext cx="7490700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</a:t>
            </a:r>
            <a:endParaRPr sz="1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group formed in September 2016; successor to Cloud Foundry Service Broker API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Multi-vendor project to standardize how services are consumed on cloud native platforms across service providers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Broker</a:t>
            </a: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component that implements the API, for which a platform's marketplace is a client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57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</a:pPr>
            <a:r>
              <a:rPr lang="en" sz="1600" b="1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Methods</a:t>
            </a:r>
            <a:endParaRPr sz="1600" b="1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brokers are responsible for advertising catalog of service offerings and service plans to the marketplace, and acting on requests from the marketplace for: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Catalog		- 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service offerings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		- 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service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Deprovision		- 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Delete service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Bind			- 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Obtain credentials/coordinates for service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Unbind		- 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Revoke credentials for service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</a:t>
            </a: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12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Upgrade service plan or parameters</a:t>
            </a:r>
            <a:endParaRPr sz="12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5" name="Google Shape;825;p157" descr="osbapi_logo_concept3_wtm.png"/>
          <p:cNvPicPr preferRelativeResize="0"/>
          <p:nvPr/>
        </p:nvPicPr>
        <p:blipFill rotWithShape="1">
          <a:blip r:embed="rId3">
            <a:alphaModFix/>
          </a:blip>
          <a:srcRect r="81907"/>
          <a:stretch/>
        </p:blipFill>
        <p:spPr>
          <a:xfrm>
            <a:off x="7955875" y="195325"/>
            <a:ext cx="1053176" cy="101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157"/>
          <p:cNvGrpSpPr/>
          <p:nvPr/>
        </p:nvGrpSpPr>
        <p:grpSpPr>
          <a:xfrm>
            <a:off x="6432796" y="3310185"/>
            <a:ext cx="1703542" cy="1129060"/>
            <a:chOff x="6879925" y="3379200"/>
            <a:chExt cx="1885075" cy="1249375"/>
          </a:xfrm>
        </p:grpSpPr>
        <p:pic>
          <p:nvPicPr>
            <p:cNvPr id="827" name="Google Shape;827;p157"/>
            <p:cNvPicPr preferRelativeResize="0"/>
            <p:nvPr/>
          </p:nvPicPr>
          <p:blipFill rotWithShape="1">
            <a:blip r:embed="rId4">
              <a:alphaModFix/>
            </a:blip>
            <a:srcRect l="11999" r="8216"/>
            <a:stretch/>
          </p:blipFill>
          <p:spPr>
            <a:xfrm>
              <a:off x="7845614" y="3379215"/>
              <a:ext cx="919386" cy="47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47014" y="3863598"/>
              <a:ext cx="916582" cy="295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79925" y="4280184"/>
              <a:ext cx="836175" cy="348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18132" y="3863591"/>
              <a:ext cx="796560" cy="318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82955" y="4222800"/>
              <a:ext cx="796560" cy="405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1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8334" y="3379200"/>
              <a:ext cx="836174" cy="422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3" name="Google Shape;833;p15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57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Defines an HTTP interface between the services marketplace of a platform and service brokers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5" name="Google Shape;835;p15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 Service Broker API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5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Orchestrating OpenShift Services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158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2600" b="1" i="0" u="none" strike="noStrike" cap="none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</a:t>
            </a: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/ OpenShift Ansible Broker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p158"/>
          <p:cNvSpPr txBox="1">
            <a:spLocks noGrp="1"/>
          </p:cNvSpPr>
          <p:nvPr>
            <p:ph type="subTitle" idx="3"/>
          </p:nvPr>
        </p:nvSpPr>
        <p:spPr>
          <a:xfrm>
            <a:off x="954825" y="258090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57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</a:t>
            </a:r>
            <a:endParaRPr sz="16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158"/>
          <p:cNvSpPr txBox="1">
            <a:spLocks noGrp="1"/>
          </p:cNvSpPr>
          <p:nvPr>
            <p:ph type="subTitle" idx="1"/>
          </p:nvPr>
        </p:nvSpPr>
        <p:spPr>
          <a:xfrm>
            <a:off x="4988950" y="2580891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57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Ansible Playbook Bundle</a:t>
            </a:r>
            <a:endParaRPr sz="16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158"/>
          <p:cNvSpPr txBox="1">
            <a:spLocks noGrp="1"/>
          </p:cNvSpPr>
          <p:nvPr>
            <p:ph type="body" idx="2"/>
          </p:nvPr>
        </p:nvSpPr>
        <p:spPr>
          <a:xfrm>
            <a:off x="4988950" y="2855825"/>
            <a:ext cx="38496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Lightweight application definition </a:t>
            </a:r>
            <a:r>
              <a:rPr lang="en" sz="1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(meta-container)</a:t>
            </a:r>
            <a:endParaRPr sz="12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directory employing: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Named playbooks [</a:t>
            </a:r>
            <a:r>
              <a:rPr lang="en" sz="11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provision.yml, bind.yml, …</a:t>
            </a: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] to perform Open Service Broker actions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 containing a list of required / optional parameters during deployment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Embedded Ansible runtime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p158"/>
          <p:cNvSpPr txBox="1">
            <a:spLocks noGrp="1"/>
          </p:cNvSpPr>
          <p:nvPr>
            <p:ph type="body" idx="4"/>
          </p:nvPr>
        </p:nvSpPr>
        <p:spPr>
          <a:xfrm>
            <a:off x="954700" y="2922175"/>
            <a:ext cx="36291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 of Open Service Broker API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Exposes services to Service Catalog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Provisions services using Ansible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 b="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cases:</a:t>
            </a:r>
            <a:endParaRPr sz="1200" b="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S2I deployments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Provisioning of pre-existing images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Orchestration of external services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en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Deploying multi-service solutions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6" name="Google Shape;846;p158"/>
          <p:cNvSpPr txBox="1"/>
          <p:nvPr/>
        </p:nvSpPr>
        <p:spPr>
          <a:xfrm>
            <a:off x="792300" y="1385125"/>
            <a:ext cx="7559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Define, extend, and deliver “simple” to “complex” multi-container OpenShift services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Standardized approach to using Ansible to manage and provision applications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existing investment in Ansible roles/playbooks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47" name="Google Shape;847;p158"/>
          <p:cNvCxnSpPr/>
          <p:nvPr/>
        </p:nvCxnSpPr>
        <p:spPr>
          <a:xfrm>
            <a:off x="4646275" y="2893725"/>
            <a:ext cx="0" cy="1646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8" name="Google Shape;848;p158" descr="ansib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425" y="0"/>
            <a:ext cx="1108576" cy="11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58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59"/>
          <p:cNvSpPr txBox="1"/>
          <p:nvPr/>
        </p:nvSpPr>
        <p:spPr>
          <a:xfrm>
            <a:off x="7083025" y="46934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159" descr="ansib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425" y="0"/>
            <a:ext cx="1108576" cy="11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5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Broker Workflow</a:t>
            </a:r>
            <a:endParaRPr sz="2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159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 Level Architecture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159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59" name="Google Shape;859;p159"/>
          <p:cNvGrpSpPr/>
          <p:nvPr/>
        </p:nvGrpSpPr>
        <p:grpSpPr>
          <a:xfrm>
            <a:off x="6604025" y="2674000"/>
            <a:ext cx="1119938" cy="425538"/>
            <a:chOff x="6658625" y="2802525"/>
            <a:chExt cx="1119938" cy="425538"/>
          </a:xfrm>
        </p:grpSpPr>
        <p:sp>
          <p:nvSpPr>
            <p:cNvPr id="860" name="Google Shape;860;p159"/>
            <p:cNvSpPr/>
            <p:nvPr/>
          </p:nvSpPr>
          <p:spPr>
            <a:xfrm>
              <a:off x="6658625" y="2802525"/>
              <a:ext cx="1043388" cy="341388"/>
            </a:xfrm>
            <a:prstGeom prst="flowChartTerminator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59"/>
            <p:cNvSpPr/>
            <p:nvPr/>
          </p:nvSpPr>
          <p:spPr>
            <a:xfrm>
              <a:off x="6696925" y="2846525"/>
              <a:ext cx="1043388" cy="341388"/>
            </a:xfrm>
            <a:prstGeom prst="flowChartTerminator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59"/>
            <p:cNvSpPr/>
            <p:nvPr/>
          </p:nvSpPr>
          <p:spPr>
            <a:xfrm>
              <a:off x="6735175" y="2886675"/>
              <a:ext cx="1043388" cy="341388"/>
            </a:xfrm>
            <a:prstGeom prst="flowChartTerminator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Provisioned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159"/>
          <p:cNvGrpSpPr/>
          <p:nvPr/>
        </p:nvGrpSpPr>
        <p:grpSpPr>
          <a:xfrm>
            <a:off x="1420038" y="1393288"/>
            <a:ext cx="6293487" cy="2356918"/>
            <a:chOff x="631200" y="1375400"/>
            <a:chExt cx="6293487" cy="2356918"/>
          </a:xfrm>
        </p:grpSpPr>
        <p:sp>
          <p:nvSpPr>
            <p:cNvPr id="864" name="Google Shape;864;p159"/>
            <p:cNvSpPr/>
            <p:nvPr/>
          </p:nvSpPr>
          <p:spPr>
            <a:xfrm>
              <a:off x="3028900" y="1393475"/>
              <a:ext cx="1338000" cy="1086900"/>
            </a:xfrm>
            <a:prstGeom prst="can">
              <a:avLst>
                <a:gd name="adj" fmla="val 25000"/>
              </a:avLst>
            </a:prstGeom>
            <a:solidFill>
              <a:srgbClr val="B7B7B7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159"/>
            <p:cNvGrpSpPr/>
            <p:nvPr/>
          </p:nvGrpSpPr>
          <p:grpSpPr>
            <a:xfrm>
              <a:off x="3114200" y="2001325"/>
              <a:ext cx="1135913" cy="378038"/>
              <a:chOff x="2567675" y="1726325"/>
              <a:chExt cx="1135913" cy="378038"/>
            </a:xfrm>
          </p:grpSpPr>
          <p:sp>
            <p:nvSpPr>
              <p:cNvPr id="866" name="Google Shape;866;p159"/>
              <p:cNvSpPr/>
              <p:nvPr/>
            </p:nvSpPr>
            <p:spPr>
              <a:xfrm>
                <a:off x="2567675" y="1726325"/>
                <a:ext cx="1055700" cy="253500"/>
              </a:xfrm>
              <a:prstGeom prst="rect">
                <a:avLst/>
              </a:prstGeom>
              <a:solidFill>
                <a:srgbClr val="EFEFE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59"/>
              <p:cNvSpPr/>
              <p:nvPr/>
            </p:nvSpPr>
            <p:spPr>
              <a:xfrm>
                <a:off x="2605663" y="1790317"/>
                <a:ext cx="1055700" cy="253500"/>
              </a:xfrm>
              <a:prstGeom prst="rect">
                <a:avLst/>
              </a:prstGeom>
              <a:solidFill>
                <a:srgbClr val="EFEFE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59"/>
              <p:cNvSpPr/>
              <p:nvPr/>
            </p:nvSpPr>
            <p:spPr>
              <a:xfrm>
                <a:off x="2647888" y="1850863"/>
                <a:ext cx="1055700" cy="253500"/>
              </a:xfrm>
              <a:prstGeom prst="rect">
                <a:avLst/>
              </a:prstGeom>
              <a:solidFill>
                <a:srgbClr val="EFEFE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7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Ansible </a:t>
                </a:r>
                <a:br>
                  <a:rPr lang="en" sz="7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7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Playbook Bundle</a:t>
                </a:r>
                <a:endParaRPr sz="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159"/>
            <p:cNvSpPr/>
            <p:nvPr/>
          </p:nvSpPr>
          <p:spPr>
            <a:xfrm>
              <a:off x="1740350" y="1411550"/>
              <a:ext cx="1181100" cy="10869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0" name="Google Shape;870;p159"/>
            <p:cNvGrpSpPr/>
            <p:nvPr/>
          </p:nvGrpSpPr>
          <p:grpSpPr>
            <a:xfrm>
              <a:off x="631200" y="1669046"/>
              <a:ext cx="920700" cy="844675"/>
              <a:chOff x="438800" y="2575946"/>
              <a:chExt cx="920700" cy="844675"/>
            </a:xfrm>
          </p:grpSpPr>
          <p:pic>
            <p:nvPicPr>
              <p:cNvPr id="871" name="Google Shape;871;p159" descr="User_icon_BLACK-01.png"/>
              <p:cNvPicPr preferRelativeResize="0"/>
              <p:nvPr/>
            </p:nvPicPr>
            <p:blipFill rotWithShape="1">
              <a:blip r:embed="rId4">
                <a:alphaModFix/>
              </a:blip>
              <a:srcRect l="8516"/>
              <a:stretch/>
            </p:blipFill>
            <p:spPr>
              <a:xfrm>
                <a:off x="598752" y="2575946"/>
                <a:ext cx="600800" cy="582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2" name="Google Shape;872;p159"/>
              <p:cNvSpPr txBox="1"/>
              <p:nvPr/>
            </p:nvSpPr>
            <p:spPr>
              <a:xfrm>
                <a:off x="438800" y="3158721"/>
                <a:ext cx="920700" cy="2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 Consumer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73" name="Google Shape;873;p159"/>
            <p:cNvCxnSpPr>
              <a:stCxn id="871" idx="3"/>
              <a:endCxn id="869" idx="1"/>
            </p:cNvCxnSpPr>
            <p:nvPr/>
          </p:nvCxnSpPr>
          <p:spPr>
            <a:xfrm rot="10800000" flipH="1">
              <a:off x="1391952" y="1955034"/>
              <a:ext cx="348300" cy="5400"/>
            </a:xfrm>
            <a:prstGeom prst="curvedConnector3">
              <a:avLst>
                <a:gd name="adj1" fmla="val -176468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grpSp>
          <p:nvGrpSpPr>
            <p:cNvPr id="874" name="Google Shape;874;p159"/>
            <p:cNvGrpSpPr/>
            <p:nvPr/>
          </p:nvGrpSpPr>
          <p:grpSpPr>
            <a:xfrm>
              <a:off x="3043617" y="2646893"/>
              <a:ext cx="1367236" cy="429415"/>
              <a:chOff x="1984700" y="2027375"/>
              <a:chExt cx="1494900" cy="456000"/>
            </a:xfrm>
          </p:grpSpPr>
          <p:sp>
            <p:nvSpPr>
              <p:cNvPr id="875" name="Google Shape;875;p159"/>
              <p:cNvSpPr/>
              <p:nvPr/>
            </p:nvSpPr>
            <p:spPr>
              <a:xfrm>
                <a:off x="1984700" y="2027375"/>
                <a:ext cx="1494900" cy="456000"/>
              </a:xfrm>
              <a:prstGeom prst="rect">
                <a:avLst/>
              </a:prstGeom>
              <a:solidFill>
                <a:srgbClr val="3A81BA">
                  <a:alpha val="51764"/>
                </a:srgb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" sz="10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</a:t>
                </a: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Automation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 Broker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76" name="Google Shape;876;p159" descr="Ansible_Linux_www.hackthesec.co_.in_.png"/>
              <p:cNvPicPr preferRelativeResize="0"/>
              <p:nvPr/>
            </p:nvPicPr>
            <p:blipFill rotWithShape="1">
              <a:blip r:embed="rId5">
                <a:alphaModFix/>
              </a:blip>
              <a:srcRect l="21405" r="17205" b="24612"/>
              <a:stretch/>
            </p:blipFill>
            <p:spPr>
              <a:xfrm>
                <a:off x="1984700" y="2027375"/>
                <a:ext cx="469677" cy="45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77" name="Google Shape;877;p159"/>
            <p:cNvCxnSpPr>
              <a:stCxn id="876" idx="1"/>
              <a:endCxn id="869" idx="2"/>
            </p:cNvCxnSpPr>
            <p:nvPr/>
          </p:nvCxnSpPr>
          <p:spPr>
            <a:xfrm rot="10800000">
              <a:off x="2330817" y="2498300"/>
              <a:ext cx="712800" cy="3633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878" name="Google Shape;878;p159"/>
            <p:cNvSpPr txBox="1"/>
            <p:nvPr/>
          </p:nvSpPr>
          <p:spPr>
            <a:xfrm>
              <a:off x="3091600" y="1627375"/>
              <a:ext cx="11811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Red Hat 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Container Catalog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9" name="Google Shape;879;p159"/>
            <p:cNvGrpSpPr/>
            <p:nvPr/>
          </p:nvGrpSpPr>
          <p:grpSpPr>
            <a:xfrm>
              <a:off x="3035480" y="3161243"/>
              <a:ext cx="1454450" cy="571075"/>
              <a:chOff x="2391692" y="4026543"/>
              <a:chExt cx="1454450" cy="571075"/>
            </a:xfrm>
          </p:grpSpPr>
          <p:sp>
            <p:nvSpPr>
              <p:cNvPr id="880" name="Google Shape;880;p159"/>
              <p:cNvSpPr/>
              <p:nvPr/>
            </p:nvSpPr>
            <p:spPr>
              <a:xfrm>
                <a:off x="2391692" y="4026543"/>
                <a:ext cx="1367100" cy="429300"/>
              </a:xfrm>
              <a:prstGeom prst="rect">
                <a:avLst/>
              </a:prstGeom>
              <a:solidFill>
                <a:srgbClr val="D9D9D9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 Broker</a:t>
                </a: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59"/>
              <p:cNvSpPr/>
              <p:nvPr/>
            </p:nvSpPr>
            <p:spPr>
              <a:xfrm>
                <a:off x="2438292" y="4097418"/>
                <a:ext cx="1367100" cy="429300"/>
              </a:xfrm>
              <a:prstGeom prst="rect">
                <a:avLst/>
              </a:prstGeom>
              <a:solidFill>
                <a:srgbClr val="D9D9D9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Service Broker</a:t>
                </a:r>
                <a:endParaRPr sz="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59"/>
              <p:cNvSpPr/>
              <p:nvPr/>
            </p:nvSpPr>
            <p:spPr>
              <a:xfrm>
                <a:off x="2479042" y="4168318"/>
                <a:ext cx="1367100" cy="429300"/>
              </a:xfrm>
              <a:prstGeom prst="rect">
                <a:avLst/>
              </a:prstGeom>
              <a:solidFill>
                <a:srgbClr val="D9D9D9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Service Brokers</a:t>
                </a:r>
                <a:endParaRPr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83" name="Google Shape;883;p159"/>
            <p:cNvCxnSpPr>
              <a:stCxn id="880" idx="1"/>
              <a:endCxn id="869" idx="2"/>
            </p:cNvCxnSpPr>
            <p:nvPr/>
          </p:nvCxnSpPr>
          <p:spPr>
            <a:xfrm rot="10800000">
              <a:off x="2330780" y="2498393"/>
              <a:ext cx="704700" cy="8775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sp>
          <p:nvSpPr>
            <p:cNvPr id="884" name="Google Shape;884;p159"/>
            <p:cNvSpPr/>
            <p:nvPr/>
          </p:nvSpPr>
          <p:spPr>
            <a:xfrm>
              <a:off x="4585175" y="2691303"/>
              <a:ext cx="1055700" cy="3414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Ansible 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Playbook Bundle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5" name="Google Shape;885;p159"/>
            <p:cNvCxnSpPr>
              <a:stCxn id="875" idx="3"/>
              <a:endCxn id="884" idx="1"/>
            </p:cNvCxnSpPr>
            <p:nvPr/>
          </p:nvCxnSpPr>
          <p:spPr>
            <a:xfrm>
              <a:off x="4410853" y="2861600"/>
              <a:ext cx="174300" cy="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886" name="Google Shape;886;p159"/>
            <p:cNvCxnSpPr>
              <a:stCxn id="884" idx="3"/>
              <a:endCxn id="861" idx="1"/>
            </p:cNvCxnSpPr>
            <p:nvPr/>
          </p:nvCxnSpPr>
          <p:spPr>
            <a:xfrm>
              <a:off x="5640875" y="2862003"/>
              <a:ext cx="212700" cy="8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887" name="Google Shape;887;p159"/>
            <p:cNvCxnSpPr>
              <a:stCxn id="888" idx="3"/>
            </p:cNvCxnSpPr>
            <p:nvPr/>
          </p:nvCxnSpPr>
          <p:spPr>
            <a:xfrm>
              <a:off x="2108875" y="3132225"/>
              <a:ext cx="237600" cy="5400"/>
            </a:xfrm>
            <a:prstGeom prst="curvedConnector3">
              <a:avLst>
                <a:gd name="adj1" fmla="val -282003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triangle" w="lg" len="lg"/>
            </a:ln>
          </p:spPr>
        </p:cxnSp>
        <p:sp>
          <p:nvSpPr>
            <p:cNvPr id="888" name="Google Shape;888;p159"/>
            <p:cNvSpPr/>
            <p:nvPr/>
          </p:nvSpPr>
          <p:spPr>
            <a:xfrm>
              <a:off x="741775" y="2600625"/>
              <a:ext cx="1367100" cy="1063200"/>
            </a:xfrm>
            <a:prstGeom prst="foldedCorner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• catalog</a:t>
              </a:r>
              <a:endParaRPr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• provision</a:t>
              </a:r>
              <a:endParaRPr sz="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• deprovision</a:t>
              </a:r>
              <a:endParaRPr sz="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• bind</a:t>
              </a:r>
              <a:endParaRPr sz="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• unbind</a:t>
              </a:r>
              <a:b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• update</a:t>
              </a:r>
              <a:endParaRPr sz="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9" name="Google Shape;889;p159" descr="osbapi_logo_concept3_wt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3225" y="2646912"/>
              <a:ext cx="1243800" cy="216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159"/>
            <p:cNvSpPr txBox="1"/>
            <p:nvPr/>
          </p:nvSpPr>
          <p:spPr>
            <a:xfrm>
              <a:off x="1792388" y="1375400"/>
              <a:ext cx="1103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OpenShift </a:t>
              </a:r>
              <a:b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Service Catalog</a:t>
              </a: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9"/>
            <p:cNvSpPr/>
            <p:nvPr/>
          </p:nvSpPr>
          <p:spPr>
            <a:xfrm>
              <a:off x="4527900" y="1507825"/>
              <a:ext cx="1181100" cy="862800"/>
            </a:xfrm>
            <a:prstGeom prst="foldedCorner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APB services:</a:t>
              </a:r>
              <a:endParaRPr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•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MediaWiki </a:t>
              </a:r>
              <a:r>
                <a:rPr lang="en" sz="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(Example)</a:t>
              </a:r>
              <a:endPara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•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PostgreSQL</a:t>
              </a:r>
              <a:r>
                <a:rPr lang="en" sz="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(RHSCL)</a:t>
              </a:r>
              <a:endPara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•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MariaDB</a:t>
              </a:r>
              <a:r>
                <a:rPr lang="en" sz="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(RHSCL)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• MySQL</a:t>
              </a:r>
              <a:r>
                <a:rPr lang="en" sz="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(RHSCL)</a:t>
              </a:r>
              <a:endPara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2" name="Google Shape;892;p159"/>
            <p:cNvCxnSpPr>
              <a:stCxn id="891" idx="1"/>
              <a:endCxn id="864" idx="4"/>
            </p:cNvCxnSpPr>
            <p:nvPr/>
          </p:nvCxnSpPr>
          <p:spPr>
            <a:xfrm rot="10800000">
              <a:off x="4366800" y="1936825"/>
              <a:ext cx="161100" cy="2400"/>
            </a:xfrm>
            <a:prstGeom prst="curvedConnector3">
              <a:avLst>
                <a:gd name="adj1" fmla="val 539626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triangle" w="lg" len="lg"/>
            </a:ln>
          </p:spPr>
        </p:cxnSp>
        <p:cxnSp>
          <p:nvCxnSpPr>
            <p:cNvPr id="893" name="Google Shape;893;p159"/>
            <p:cNvCxnSpPr>
              <a:stCxn id="875" idx="0"/>
              <a:endCxn id="868" idx="2"/>
            </p:cNvCxnSpPr>
            <p:nvPr/>
          </p:nvCxnSpPr>
          <p:spPr>
            <a:xfrm rot="5400000" flipH="1">
              <a:off x="3590885" y="2510543"/>
              <a:ext cx="267600" cy="5100"/>
            </a:xfrm>
            <a:prstGeom prst="curvedConnector3">
              <a:avLst>
                <a:gd name="adj1" fmla="val 56672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894" name="Google Shape;894;p159"/>
            <p:cNvCxnSpPr>
              <a:stCxn id="895" idx="2"/>
              <a:endCxn id="860" idx="0"/>
            </p:cNvCxnSpPr>
            <p:nvPr/>
          </p:nvCxnSpPr>
          <p:spPr>
            <a:xfrm rot="-5400000" flipH="1">
              <a:off x="6192687" y="2512075"/>
              <a:ext cx="285600" cy="2700"/>
            </a:xfrm>
            <a:prstGeom prst="curvedConnector3">
              <a:avLst>
                <a:gd name="adj1" fmla="val 43717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triangle" w="lg" len="lg"/>
            </a:ln>
          </p:spPr>
        </p:cxnSp>
        <p:sp>
          <p:nvSpPr>
            <p:cNvPr id="895" name="Google Shape;895;p159"/>
            <p:cNvSpPr/>
            <p:nvPr/>
          </p:nvSpPr>
          <p:spPr>
            <a:xfrm>
              <a:off x="5743587" y="1507825"/>
              <a:ext cx="1181100" cy="862800"/>
            </a:xfrm>
            <a:prstGeom prst="foldedCorner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Supports provisioning and binding of both on and off-platform (public cloud) services!</a:t>
              </a:r>
              <a:endParaRPr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6" name="Google Shape;896;p159" descr="Screen Shot 2017-10-03 at 3.03.29 PM.png"/>
            <p:cNvPicPr preferRelativeResize="0"/>
            <p:nvPr/>
          </p:nvPicPr>
          <p:blipFill rotWithShape="1">
            <a:blip r:embed="rId7">
              <a:alphaModFix/>
            </a:blip>
            <a:srcRect l="3694" t="10135" r="3951" b="7990"/>
            <a:stretch/>
          </p:blipFill>
          <p:spPr>
            <a:xfrm>
              <a:off x="1792465" y="1725250"/>
              <a:ext cx="1067148" cy="720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1966</Words>
  <Application>Microsoft Office PowerPoint</Application>
  <PresentationFormat>On-screen Show (16:9)</PresentationFormat>
  <Paragraphs>436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Overpass</vt:lpstr>
      <vt:lpstr>Proxima Nova</vt:lpstr>
      <vt:lpstr>Times New Roman</vt:lpstr>
      <vt:lpstr>Open Sans</vt:lpstr>
      <vt:lpstr>Calibri</vt:lpstr>
      <vt:lpstr>Helvetica Neue Light</vt:lpstr>
      <vt:lpstr>Simple Light</vt:lpstr>
      <vt:lpstr>Content</vt:lpstr>
      <vt:lpstr>Simple Light</vt:lpstr>
      <vt:lpstr>Technical Overview February 2018   John Matthews   jmatthews@redhat.com Technical Lead for Automation Broker  </vt:lpstr>
      <vt:lpstr>Agenda</vt:lpstr>
      <vt:lpstr>Introduction/Background Info</vt:lpstr>
      <vt:lpstr>Service Catalog (kubernetes-incubator/service-catalog)</vt:lpstr>
      <vt:lpstr>PowerPoint Presentation</vt:lpstr>
      <vt:lpstr>Service Catalog and Brokers</vt:lpstr>
      <vt:lpstr>Open Service Broker API</vt:lpstr>
      <vt:lpstr>Automation Broker / OpenShift Ansible Broker</vt:lpstr>
      <vt:lpstr>Automation Broker Workflow</vt:lpstr>
      <vt:lpstr>Ansible Playbook Bundle (APB) Definition</vt:lpstr>
      <vt:lpstr>Benefits of the Automation Broker and APBs</vt:lpstr>
      <vt:lpstr>Overview of Creating an APB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APB Examples: </vt:lpstr>
      <vt:lpstr>Development Environment</vt:lpstr>
      <vt:lpstr>Development Environment:  OpenShift Focused</vt:lpstr>
      <vt:lpstr>Development Environment:  Kubernetes Focused</vt:lpstr>
      <vt:lpstr>Recommended Blog Posts</vt:lpstr>
      <vt:lpstr>Blog Posts to read for an APB Developer</vt:lpstr>
      <vt:lpstr>Links to More Info</vt:lpstr>
      <vt:lpstr>Kubernetes Service Catalog - Links</vt:lpstr>
      <vt:lpstr>Automation Broker - Links</vt:lpstr>
      <vt:lpstr>Ansible Playbook Bundle - Links</vt:lpstr>
      <vt:lpstr>Contact Info for Automation Broker Team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Overview February 2018   John Matthews   jmatthews@redhat.com Technical Lead for Automation Broker  </dc:title>
  <cp:lastModifiedBy>Windows User</cp:lastModifiedBy>
  <cp:revision>4</cp:revision>
  <dcterms:modified xsi:type="dcterms:W3CDTF">2019-10-23T00:28:13Z</dcterms:modified>
</cp:coreProperties>
</file>